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214" r:id="rId2"/>
    <p:sldId id="1277" r:id="rId3"/>
    <p:sldId id="1250" r:id="rId4"/>
    <p:sldId id="1243" r:id="rId5"/>
    <p:sldId id="1292" r:id="rId6"/>
    <p:sldId id="1263" r:id="rId7"/>
    <p:sldId id="1253" r:id="rId8"/>
    <p:sldId id="1276" r:id="rId9"/>
    <p:sldId id="938" r:id="rId10"/>
    <p:sldId id="1278" r:id="rId11"/>
    <p:sldId id="1294" r:id="rId12"/>
    <p:sldId id="1293" r:id="rId13"/>
    <p:sldId id="1271" r:id="rId14"/>
    <p:sldId id="1297" r:id="rId15"/>
    <p:sldId id="1303" r:id="rId16"/>
    <p:sldId id="1295" r:id="rId17"/>
    <p:sldId id="1256" r:id="rId18"/>
    <p:sldId id="1296" r:id="rId19"/>
    <p:sldId id="1154" r:id="rId20"/>
    <p:sldId id="1155" r:id="rId21"/>
    <p:sldId id="1269" r:id="rId22"/>
    <p:sldId id="1272" r:id="rId23"/>
    <p:sldId id="1270" r:id="rId24"/>
    <p:sldId id="1157" r:id="rId25"/>
    <p:sldId id="1268" r:id="rId26"/>
    <p:sldId id="1264" r:id="rId27"/>
    <p:sldId id="1220" r:id="rId28"/>
    <p:sldId id="1168" r:id="rId29"/>
    <p:sldId id="1165" r:id="rId30"/>
    <p:sldId id="939" r:id="rId31"/>
    <p:sldId id="1239" r:id="rId32"/>
    <p:sldId id="962" r:id="rId33"/>
    <p:sldId id="1213" r:id="rId34"/>
    <p:sldId id="1161" r:id="rId35"/>
    <p:sldId id="1164" r:id="rId36"/>
    <p:sldId id="924" r:id="rId37"/>
    <p:sldId id="957" r:id="rId38"/>
    <p:sldId id="1301" r:id="rId39"/>
    <p:sldId id="1238" r:id="rId40"/>
    <p:sldId id="1133" r:id="rId41"/>
    <p:sldId id="1300" r:id="rId42"/>
    <p:sldId id="923" r:id="rId43"/>
    <p:sldId id="1280" r:id="rId44"/>
    <p:sldId id="913" r:id="rId45"/>
    <p:sldId id="964" r:id="rId46"/>
    <p:sldId id="1234" r:id="rId47"/>
    <p:sldId id="1235" r:id="rId48"/>
    <p:sldId id="1195" r:id="rId49"/>
    <p:sldId id="1212" r:id="rId50"/>
    <p:sldId id="1236" r:id="rId51"/>
    <p:sldId id="1131" r:id="rId52"/>
    <p:sldId id="1211" r:id="rId53"/>
    <p:sldId id="839" r:id="rId54"/>
    <p:sldId id="1302" r:id="rId55"/>
    <p:sldId id="1298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4608" userDrawn="1">
          <p15:clr>
            <a:srgbClr val="A4A3A4"/>
          </p15:clr>
        </p15:guide>
        <p15:guide id="4" pos="5424" userDrawn="1">
          <p15:clr>
            <a:srgbClr val="A4A3A4"/>
          </p15:clr>
        </p15:guide>
        <p15:guide id="5" pos="2808" userDrawn="1">
          <p15:clr>
            <a:srgbClr val="A4A3A4"/>
          </p15:clr>
        </p15:guide>
        <p15:guide id="6" orient="horz" pos="2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nolf köhn" initials="Mk" lastIdx="8" clrIdx="0">
    <p:extLst>
      <p:ext uri="{19B8F6BF-5375-455C-9EA6-DF929625EA0E}">
        <p15:presenceInfo xmlns:p15="http://schemas.microsoft.com/office/powerpoint/2012/main" userId="c9bd369ef7fc38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4D3"/>
    <a:srgbClr val="EFEFEF"/>
    <a:srgbClr val="EBEBEB"/>
    <a:srgbClr val="07374D"/>
    <a:srgbClr val="000000"/>
    <a:srgbClr val="FFFFFF"/>
    <a:srgbClr val="666666"/>
    <a:srgbClr val="FFC000"/>
    <a:srgbClr val="F99F24"/>
    <a:srgbClr val="7CA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9" autoAdjust="0"/>
    <p:restoredTop sz="94609" autoAdjust="0"/>
  </p:normalViewPr>
  <p:slideViewPr>
    <p:cSldViewPr>
      <p:cViewPr varScale="1">
        <p:scale>
          <a:sx n="202" d="100"/>
          <a:sy n="202" d="100"/>
        </p:scale>
        <p:origin x="1136" y="160"/>
      </p:cViewPr>
      <p:guideLst>
        <p:guide orient="horz" pos="1812"/>
        <p:guide pos="288"/>
        <p:guide pos="4608"/>
        <p:guide pos="5424"/>
        <p:guide pos="2808"/>
        <p:guide orient="horz" pos="2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45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EDB-95F9-477C-9BCE-BC9E0BC85F6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18B21B6-B85D-4B3E-8E7E-C06CEA0AE9B8}">
      <dgm:prSet custT="1"/>
      <dgm:spPr/>
      <dgm:t>
        <a:bodyPr/>
        <a:lstStyle/>
        <a:p>
          <a:pPr algn="l" rtl="0"/>
          <a:r>
            <a:rPr lang="de-DE" sz="1800" b="1" i="0" u="none" dirty="0"/>
            <a:t>Bisherige Hindernisse / Hürden</a:t>
          </a:r>
          <a:endParaRPr lang="de-DE" sz="1800" i="0" u="none" dirty="0"/>
        </a:p>
      </dgm:t>
    </dgm:pt>
    <dgm:pt modelId="{CF98A1AF-A81B-4269-9415-3B39868DE17F}" type="parTrans" cxnId="{10C1BD7F-2407-4B18-9B01-FB50252C5B45}">
      <dgm:prSet/>
      <dgm:spPr/>
      <dgm:t>
        <a:bodyPr/>
        <a:lstStyle/>
        <a:p>
          <a:endParaRPr lang="de-DE"/>
        </a:p>
      </dgm:t>
    </dgm:pt>
    <dgm:pt modelId="{08E2B6B1-3E32-4FC2-BF3A-0F1D1CBABD13}" type="sibTrans" cxnId="{10C1BD7F-2407-4B18-9B01-FB50252C5B45}">
      <dgm:prSet/>
      <dgm:spPr/>
      <dgm:t>
        <a:bodyPr/>
        <a:lstStyle/>
        <a:p>
          <a:endParaRPr lang="de-DE"/>
        </a:p>
      </dgm:t>
    </dgm:pt>
    <dgm:pt modelId="{F1099359-C3AD-0B45-89B2-5806C19EC1D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de-DE" sz="1600" dirty="0"/>
            <a:t>Analphabeten (Schrift)</a:t>
          </a:r>
        </a:p>
      </dgm:t>
    </dgm:pt>
    <dgm:pt modelId="{F8D31E47-FFC7-F84E-BD54-07F46DAE6F47}" type="parTrans" cxnId="{94433B6D-933A-E64A-933C-BB1EBF33102D}">
      <dgm:prSet/>
      <dgm:spPr/>
      <dgm:t>
        <a:bodyPr/>
        <a:lstStyle/>
        <a:p>
          <a:endParaRPr lang="de-DE"/>
        </a:p>
      </dgm:t>
    </dgm:pt>
    <dgm:pt modelId="{1382E9F9-FE18-7C4C-9A01-63F5DFFBAF02}" type="sibTrans" cxnId="{94433B6D-933A-E64A-933C-BB1EBF33102D}">
      <dgm:prSet/>
      <dgm:spPr/>
      <dgm:t>
        <a:bodyPr/>
        <a:lstStyle/>
        <a:p>
          <a:endParaRPr lang="de-DE"/>
        </a:p>
      </dgm:t>
    </dgm:pt>
    <dgm:pt modelId="{ED221E29-9482-F343-8E51-CF5804480B46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de-DE" sz="1600" dirty="0"/>
            <a:t>Dokumentation (Disziplin)</a:t>
          </a:r>
        </a:p>
      </dgm:t>
    </dgm:pt>
    <dgm:pt modelId="{13B7C3BE-80C5-0A4F-97A6-E5302D4BD34D}" type="parTrans" cxnId="{EB59262D-338D-174F-BAA9-4F7FFDB6AE85}">
      <dgm:prSet/>
      <dgm:spPr/>
      <dgm:t>
        <a:bodyPr/>
        <a:lstStyle/>
        <a:p>
          <a:endParaRPr lang="de-DE"/>
        </a:p>
      </dgm:t>
    </dgm:pt>
    <dgm:pt modelId="{CC120D75-84C4-A64C-8448-5DC1F0257F0A}" type="sibTrans" cxnId="{EB59262D-338D-174F-BAA9-4F7FFDB6AE85}">
      <dgm:prSet/>
      <dgm:spPr/>
      <dgm:t>
        <a:bodyPr/>
        <a:lstStyle/>
        <a:p>
          <a:endParaRPr lang="de-DE"/>
        </a:p>
      </dgm:t>
    </dgm:pt>
    <dgm:pt modelId="{835B26D0-36D6-2345-985B-5447938CDEEE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de-DE" sz="1600" dirty="0"/>
            <a:t>Mitarbeiterschulung</a:t>
          </a:r>
        </a:p>
      </dgm:t>
    </dgm:pt>
    <dgm:pt modelId="{F9A378A7-8474-A743-A35E-1F55714C8B57}" type="parTrans" cxnId="{3257417B-1515-A141-B0F5-35FC5DDDBBFC}">
      <dgm:prSet/>
      <dgm:spPr/>
      <dgm:t>
        <a:bodyPr/>
        <a:lstStyle/>
        <a:p>
          <a:endParaRPr lang="de-DE"/>
        </a:p>
      </dgm:t>
    </dgm:pt>
    <dgm:pt modelId="{78B944B0-AD17-D24B-AF15-50D853EDEED6}" type="sibTrans" cxnId="{3257417B-1515-A141-B0F5-35FC5DDDBBFC}">
      <dgm:prSet/>
      <dgm:spPr/>
      <dgm:t>
        <a:bodyPr/>
        <a:lstStyle/>
        <a:p>
          <a:endParaRPr lang="de-DE"/>
        </a:p>
      </dgm:t>
    </dgm:pt>
    <dgm:pt modelId="{F8467235-A1A5-1345-B832-C3D7DE60C9AA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de-DE" sz="1600" dirty="0"/>
            <a:t>Kommunikation mit Aufbereitung und Technik</a:t>
          </a:r>
        </a:p>
      </dgm:t>
    </dgm:pt>
    <dgm:pt modelId="{86422AF7-C055-6F46-AEB2-B90134D2FEA0}" type="parTrans" cxnId="{0A64C650-6672-954C-A3E0-07A4BF5987F3}">
      <dgm:prSet/>
      <dgm:spPr/>
      <dgm:t>
        <a:bodyPr/>
        <a:lstStyle/>
        <a:p>
          <a:endParaRPr lang="de-DE"/>
        </a:p>
      </dgm:t>
    </dgm:pt>
    <dgm:pt modelId="{99160120-BF0C-1148-A181-F59841DA1EDD}" type="sibTrans" cxnId="{0A64C650-6672-954C-A3E0-07A4BF5987F3}">
      <dgm:prSet/>
      <dgm:spPr/>
      <dgm:t>
        <a:bodyPr/>
        <a:lstStyle/>
        <a:p>
          <a:endParaRPr lang="de-DE"/>
        </a:p>
      </dgm:t>
    </dgm:pt>
    <dgm:pt modelId="{464C3359-9E39-5849-8DE9-79B8C45670A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de-DE" sz="1600" dirty="0"/>
            <a:t>Präzision der Meldungen</a:t>
          </a:r>
        </a:p>
      </dgm:t>
    </dgm:pt>
    <dgm:pt modelId="{9CE2C80F-9239-974E-B7E7-91FB9D8BF204}" type="parTrans" cxnId="{05E00842-D6F7-B048-9BC3-A2BDA93E6C5E}">
      <dgm:prSet/>
      <dgm:spPr/>
      <dgm:t>
        <a:bodyPr/>
        <a:lstStyle/>
        <a:p>
          <a:endParaRPr lang="de-DE"/>
        </a:p>
      </dgm:t>
    </dgm:pt>
    <dgm:pt modelId="{C1E52A0A-CD28-EF4B-B2DA-5F595729624C}" type="sibTrans" cxnId="{05E00842-D6F7-B048-9BC3-A2BDA93E6C5E}">
      <dgm:prSet/>
      <dgm:spPr/>
      <dgm:t>
        <a:bodyPr/>
        <a:lstStyle/>
        <a:p>
          <a:endParaRPr lang="de-DE"/>
        </a:p>
      </dgm:t>
    </dgm:pt>
    <dgm:pt modelId="{CD389008-289F-1946-AEEF-C67B6F0CD1CB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de-DE" sz="1600" dirty="0"/>
            <a:t>Zeitbedarf für Erfassung und Auswertung</a:t>
          </a:r>
        </a:p>
      </dgm:t>
    </dgm:pt>
    <dgm:pt modelId="{5A9B5802-C7FA-0144-B80B-53F5D0B90BE7}" type="parTrans" cxnId="{F1ACBC71-9CAD-E749-A053-2F81B41B5B8E}">
      <dgm:prSet/>
      <dgm:spPr/>
      <dgm:t>
        <a:bodyPr/>
        <a:lstStyle/>
        <a:p>
          <a:endParaRPr lang="de-DE"/>
        </a:p>
      </dgm:t>
    </dgm:pt>
    <dgm:pt modelId="{566592B7-0EA9-824E-BDD8-593F01C1B81D}" type="sibTrans" cxnId="{F1ACBC71-9CAD-E749-A053-2F81B41B5B8E}">
      <dgm:prSet/>
      <dgm:spPr/>
      <dgm:t>
        <a:bodyPr/>
        <a:lstStyle/>
        <a:p>
          <a:endParaRPr lang="de-DE"/>
        </a:p>
      </dgm:t>
    </dgm:pt>
    <dgm:pt modelId="{A4367907-561A-4A3E-AFF4-DE3397607035}" type="pres">
      <dgm:prSet presAssocID="{7FECAEDB-95F9-477C-9BCE-BC9E0BC85F6B}" presName="Name0" presStyleCnt="0">
        <dgm:presLayoutVars>
          <dgm:dir/>
          <dgm:animLvl val="lvl"/>
          <dgm:resizeHandles val="exact"/>
        </dgm:presLayoutVars>
      </dgm:prSet>
      <dgm:spPr/>
    </dgm:pt>
    <dgm:pt modelId="{0AA1F487-BE60-42DC-BEFC-C5A04A0FE082}" type="pres">
      <dgm:prSet presAssocID="{D18B21B6-B85D-4B3E-8E7E-C06CEA0AE9B8}" presName="composite" presStyleCnt="0"/>
      <dgm:spPr/>
    </dgm:pt>
    <dgm:pt modelId="{C879B83E-E664-40D4-A518-203B46C4AF06}" type="pres">
      <dgm:prSet presAssocID="{D18B21B6-B85D-4B3E-8E7E-C06CEA0AE9B8}" presName="parTx" presStyleLbl="alignNode1" presStyleIdx="0" presStyleCnt="1" custLinFactNeighborX="18330" custLinFactNeighborY="-74325">
        <dgm:presLayoutVars>
          <dgm:chMax val="0"/>
          <dgm:chPref val="0"/>
          <dgm:bulletEnabled val="1"/>
        </dgm:presLayoutVars>
      </dgm:prSet>
      <dgm:spPr/>
    </dgm:pt>
    <dgm:pt modelId="{0530B5F1-EF9B-4153-AFBA-868A6DD15937}" type="pres">
      <dgm:prSet presAssocID="{D18B21B6-B85D-4B3E-8E7E-C06CEA0AE9B8}" presName="desTx" presStyleLbl="alignAccFollowNode1" presStyleIdx="0" presStyleCnt="1" custLinFactNeighborY="4484">
        <dgm:presLayoutVars>
          <dgm:bulletEnabled val="1"/>
        </dgm:presLayoutVars>
      </dgm:prSet>
      <dgm:spPr/>
    </dgm:pt>
  </dgm:ptLst>
  <dgm:cxnLst>
    <dgm:cxn modelId="{FDB0DB12-CCD4-44AD-95C5-129F21A1D537}" type="presOf" srcId="{D18B21B6-B85D-4B3E-8E7E-C06CEA0AE9B8}" destId="{C879B83E-E664-40D4-A518-203B46C4AF06}" srcOrd="0" destOrd="0" presId="urn:microsoft.com/office/officeart/2005/8/layout/hList1"/>
    <dgm:cxn modelId="{BA6B1715-A2DB-084C-BF5F-9F6156AA5C22}" type="presOf" srcId="{F8467235-A1A5-1345-B832-C3D7DE60C9AA}" destId="{0530B5F1-EF9B-4153-AFBA-868A6DD15937}" srcOrd="0" destOrd="3" presId="urn:microsoft.com/office/officeart/2005/8/layout/hList1"/>
    <dgm:cxn modelId="{91211223-D7D4-3443-9035-9A93302263EF}" type="presOf" srcId="{ED221E29-9482-F343-8E51-CF5804480B46}" destId="{0530B5F1-EF9B-4153-AFBA-868A6DD15937}" srcOrd="0" destOrd="1" presId="urn:microsoft.com/office/officeart/2005/8/layout/hList1"/>
    <dgm:cxn modelId="{EB59262D-338D-174F-BAA9-4F7FFDB6AE85}" srcId="{D18B21B6-B85D-4B3E-8E7E-C06CEA0AE9B8}" destId="{ED221E29-9482-F343-8E51-CF5804480B46}" srcOrd="1" destOrd="0" parTransId="{13B7C3BE-80C5-0A4F-97A6-E5302D4BD34D}" sibTransId="{CC120D75-84C4-A64C-8448-5DC1F0257F0A}"/>
    <dgm:cxn modelId="{05E00842-D6F7-B048-9BC3-A2BDA93E6C5E}" srcId="{D18B21B6-B85D-4B3E-8E7E-C06CEA0AE9B8}" destId="{464C3359-9E39-5849-8DE9-79B8C45670A8}" srcOrd="4" destOrd="0" parTransId="{9CE2C80F-9239-974E-B7E7-91FB9D8BF204}" sibTransId="{C1E52A0A-CD28-EF4B-B2DA-5F595729624C}"/>
    <dgm:cxn modelId="{0A64C650-6672-954C-A3E0-07A4BF5987F3}" srcId="{D18B21B6-B85D-4B3E-8E7E-C06CEA0AE9B8}" destId="{F8467235-A1A5-1345-B832-C3D7DE60C9AA}" srcOrd="3" destOrd="0" parTransId="{86422AF7-C055-6F46-AEB2-B90134D2FEA0}" sibTransId="{99160120-BF0C-1148-A181-F59841DA1EDD}"/>
    <dgm:cxn modelId="{94433B6D-933A-E64A-933C-BB1EBF33102D}" srcId="{D18B21B6-B85D-4B3E-8E7E-C06CEA0AE9B8}" destId="{F1099359-C3AD-0B45-89B2-5806C19EC1D8}" srcOrd="0" destOrd="0" parTransId="{F8D31E47-FFC7-F84E-BD54-07F46DAE6F47}" sibTransId="{1382E9F9-FE18-7C4C-9A01-63F5DFFBAF02}"/>
    <dgm:cxn modelId="{F1ACBC71-9CAD-E749-A053-2F81B41B5B8E}" srcId="{D18B21B6-B85D-4B3E-8E7E-C06CEA0AE9B8}" destId="{CD389008-289F-1946-AEEF-C67B6F0CD1CB}" srcOrd="5" destOrd="0" parTransId="{5A9B5802-C7FA-0144-B80B-53F5D0B90BE7}" sibTransId="{566592B7-0EA9-824E-BDD8-593F01C1B81D}"/>
    <dgm:cxn modelId="{3257417B-1515-A141-B0F5-35FC5DDDBBFC}" srcId="{D18B21B6-B85D-4B3E-8E7E-C06CEA0AE9B8}" destId="{835B26D0-36D6-2345-985B-5447938CDEEE}" srcOrd="2" destOrd="0" parTransId="{F9A378A7-8474-A743-A35E-1F55714C8B57}" sibTransId="{78B944B0-AD17-D24B-AF15-50D853EDEED6}"/>
    <dgm:cxn modelId="{10C1BD7F-2407-4B18-9B01-FB50252C5B45}" srcId="{7FECAEDB-95F9-477C-9BCE-BC9E0BC85F6B}" destId="{D18B21B6-B85D-4B3E-8E7E-C06CEA0AE9B8}" srcOrd="0" destOrd="0" parTransId="{CF98A1AF-A81B-4269-9415-3B39868DE17F}" sibTransId="{08E2B6B1-3E32-4FC2-BF3A-0F1D1CBABD13}"/>
    <dgm:cxn modelId="{79019DA5-D5C5-4AB5-B03F-A1690ACCB50A}" type="presOf" srcId="{7FECAEDB-95F9-477C-9BCE-BC9E0BC85F6B}" destId="{A4367907-561A-4A3E-AFF4-DE3397607035}" srcOrd="0" destOrd="0" presId="urn:microsoft.com/office/officeart/2005/8/layout/hList1"/>
    <dgm:cxn modelId="{7B8ED0AA-946F-E643-9A93-85831467D6F0}" type="presOf" srcId="{835B26D0-36D6-2345-985B-5447938CDEEE}" destId="{0530B5F1-EF9B-4153-AFBA-868A6DD15937}" srcOrd="0" destOrd="2" presId="urn:microsoft.com/office/officeart/2005/8/layout/hList1"/>
    <dgm:cxn modelId="{BCBCA4D1-6166-DD41-AA24-090BB98B99AC}" type="presOf" srcId="{F1099359-C3AD-0B45-89B2-5806C19EC1D8}" destId="{0530B5F1-EF9B-4153-AFBA-868A6DD15937}" srcOrd="0" destOrd="0" presId="urn:microsoft.com/office/officeart/2005/8/layout/hList1"/>
    <dgm:cxn modelId="{6EB162E9-3D04-2D46-84C2-C047E67BA081}" type="presOf" srcId="{464C3359-9E39-5849-8DE9-79B8C45670A8}" destId="{0530B5F1-EF9B-4153-AFBA-868A6DD15937}" srcOrd="0" destOrd="4" presId="urn:microsoft.com/office/officeart/2005/8/layout/hList1"/>
    <dgm:cxn modelId="{886B56F1-4091-3346-A809-A5FE785CE682}" type="presOf" srcId="{CD389008-289F-1946-AEEF-C67B6F0CD1CB}" destId="{0530B5F1-EF9B-4153-AFBA-868A6DD15937}" srcOrd="0" destOrd="5" presId="urn:microsoft.com/office/officeart/2005/8/layout/hList1"/>
    <dgm:cxn modelId="{9B4FA9C5-2018-464F-8B0C-5C80C347B942}" type="presParOf" srcId="{A4367907-561A-4A3E-AFF4-DE3397607035}" destId="{0AA1F487-BE60-42DC-BEFC-C5A04A0FE082}" srcOrd="0" destOrd="0" presId="urn:microsoft.com/office/officeart/2005/8/layout/hList1"/>
    <dgm:cxn modelId="{A1EF7C51-224A-4B68-AFE3-5D6F5FAFF2DE}" type="presParOf" srcId="{0AA1F487-BE60-42DC-BEFC-C5A04A0FE082}" destId="{C879B83E-E664-40D4-A518-203B46C4AF06}" srcOrd="0" destOrd="0" presId="urn:microsoft.com/office/officeart/2005/8/layout/hList1"/>
    <dgm:cxn modelId="{11521FF8-D9C3-410C-8335-08ACE86FCEFE}" type="presParOf" srcId="{0AA1F487-BE60-42DC-BEFC-C5A04A0FE082}" destId="{0530B5F1-EF9B-4153-AFBA-868A6DD15937}" srcOrd="1" destOrd="0" presId="urn:microsoft.com/office/officeart/2005/8/layout/hList1"/>
  </dgm:cxnLst>
  <dgm:bg>
    <a:solidFill>
      <a:srgbClr val="399CB7"/>
    </a:solidFill>
  </dgm:bg>
  <dgm:whole>
    <a:ln>
      <a:solidFill>
        <a:srgbClr val="399CB7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B83E-E664-40D4-A518-203B46C4AF06}">
      <dsp:nvSpPr>
        <dsp:cNvPr id="0" name=""/>
        <dsp:cNvSpPr/>
      </dsp:nvSpPr>
      <dsp:spPr>
        <a:xfrm>
          <a:off x="0" y="0"/>
          <a:ext cx="3284327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i="0" u="none" kern="1200" dirty="0"/>
            <a:t>Bisherige Hindernisse / Hürden</a:t>
          </a:r>
          <a:endParaRPr lang="de-DE" sz="1800" i="0" u="none" kern="1200" dirty="0"/>
        </a:p>
      </dsp:txBody>
      <dsp:txXfrm>
        <a:off x="0" y="0"/>
        <a:ext cx="3284327" cy="547200"/>
      </dsp:txXfrm>
    </dsp:sp>
    <dsp:sp modelId="{0530B5F1-EF9B-4153-AFBA-868A6DD15937}">
      <dsp:nvSpPr>
        <dsp:cNvPr id="0" name=""/>
        <dsp:cNvSpPr/>
      </dsp:nvSpPr>
      <dsp:spPr>
        <a:xfrm>
          <a:off x="0" y="572670"/>
          <a:ext cx="3284327" cy="23991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kern="1200" dirty="0"/>
            <a:t>Analphabeten (Schrift)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kern="1200" dirty="0"/>
            <a:t>Dokumentation (Disziplin)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kern="1200" dirty="0"/>
            <a:t>Mitarbeiterschulung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kern="1200" dirty="0"/>
            <a:t>Kommunikation mit Aufbereitung und Technik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kern="1200" dirty="0"/>
            <a:t>Präzision der Meldungen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kern="1200" dirty="0"/>
            <a:t>Zeitbedarf für Erfassung und Auswertung</a:t>
          </a:r>
        </a:p>
      </dsp:txBody>
      <dsp:txXfrm>
        <a:off x="0" y="572670"/>
        <a:ext cx="3284327" cy="239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651F1D-65CE-4A02-942B-FA2DDB73AE90}" type="datetimeFigureOut">
              <a:rPr lang="ar-IQ" smtClean="0">
                <a:cs typeface="Calibri" panose="020F0502020204030204" pitchFamily="34" charset="0"/>
              </a:rPr>
              <a:t>29‏/6‏/1442</a:t>
            </a:fld>
            <a:endParaRPr lang="ar-IQ" dirty="0"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E80A62-9B66-43FE-9300-87E8BCF7284F}" type="slidenum">
              <a:rPr lang="ar-IQ" smtClean="0">
                <a:cs typeface="Calibri" panose="020F0502020204030204" pitchFamily="34" charset="0"/>
              </a:rPr>
              <a:t>‹Nr.›</a:t>
            </a:fld>
            <a:endParaRPr lang="ar-IQ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1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2/11/21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5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4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89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7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14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8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4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6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3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1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4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M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>
            <a:extLst>
              <a:ext uri="{FF2B5EF4-FFF2-40B4-BE49-F238E27FC236}">
                <a16:creationId xmlns:a16="http://schemas.microsoft.com/office/drawing/2014/main" id="{670F5B72-D059-824C-B3B1-E379592701E3}"/>
              </a:ext>
            </a:extLst>
          </p:cNvPr>
          <p:cNvSpPr/>
          <p:nvPr userDrawn="1"/>
        </p:nvSpPr>
        <p:spPr>
          <a:xfrm>
            <a:off x="0" y="0"/>
            <a:ext cx="9143999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540000"/>
            <a:ext cx="7488600" cy="2286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7463848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HPM</a:t>
            </a:r>
            <a:r>
              <a:rPr lang="de-DE" sz="24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i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D22DCB-4783-9F43-8675-91DB566DA92B}"/>
              </a:ext>
            </a:extLst>
          </p:cNvPr>
          <p:cNvSpPr txBox="1"/>
          <p:nvPr userDrawn="1"/>
        </p:nvSpPr>
        <p:spPr>
          <a:xfrm>
            <a:off x="360000" y="180000"/>
            <a:ext cx="1874552" cy="3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400" b="1" i="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D2CE6F1F-5DC2-354F-88EE-3DD76C44C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0 w 9144000"/>
              <a:gd name="connsiteY2" fmla="*/ 5143500 h 5143500"/>
              <a:gd name="connsiteX3" fmla="*/ 0 w 91440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ar-IQ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51FFA29-06C1-2044-9A54-F4A033ACE9CF}"/>
              </a:ext>
            </a:extLst>
          </p:cNvPr>
          <p:cNvSpPr txBox="1">
            <a:spLocks/>
          </p:cNvSpPr>
          <p:nvPr userDrawn="1"/>
        </p:nvSpPr>
        <p:spPr>
          <a:xfrm>
            <a:off x="0" y="2431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04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ED684A33-7159-5647-A876-CF26083A780A}"/>
              </a:ext>
            </a:extLst>
          </p:cNvPr>
          <p:cNvSpPr txBox="1">
            <a:spLocks/>
          </p:cNvSpPr>
          <p:nvPr userDrawn="1"/>
        </p:nvSpPr>
        <p:spPr>
          <a:xfrm>
            <a:off x="0" y="2857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  <p:pic>
        <p:nvPicPr>
          <p:cNvPr id="9" name="Grafik 8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4C490C5A-1693-5741-AB49-4E59E9543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i="0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341313"/>
            <a:ext cx="8749364" cy="495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 anchorCtr="0"/>
          <a:lstStyle>
            <a:lvl1pPr>
              <a:defRPr lang="en-US" sz="2400" kern="0" dirty="0">
                <a:solidFill>
                  <a:schemeClr val="tx1"/>
                </a:solidFill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3412" y="1565910"/>
            <a:ext cx="1710626" cy="17106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4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ar-IQ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658784" y="1565910"/>
            <a:ext cx="1710626" cy="17106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4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ar-IQ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14156" y="1565910"/>
            <a:ext cx="1710626" cy="17106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4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ar-IQ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69527" y="1565910"/>
            <a:ext cx="1710626" cy="17106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4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49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A021C01-BD13-924B-A503-F68F86B90951}"/>
              </a:ext>
            </a:extLst>
          </p:cNvPr>
          <p:cNvSpPr txBox="1">
            <a:spLocks/>
          </p:cNvSpPr>
          <p:nvPr userDrawn="1"/>
        </p:nvSpPr>
        <p:spPr>
          <a:xfrm>
            <a:off x="0" y="2431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7F7192-AD6F-9242-92C7-2D461C38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 anchorCtr="0"/>
          <a:lstStyle>
            <a:lvl1pPr algn="l">
              <a:defRPr lang="de-DE" sz="2400" kern="0">
                <a:solidFill>
                  <a:schemeClr val="tx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de-DE" dirty="0"/>
              <a:t>Mastertitelformat bearbeiten</a:t>
            </a:r>
          </a:p>
        </p:txBody>
      </p:sp>
      <p:pic>
        <p:nvPicPr>
          <p:cNvPr id="4" name="Grafik 3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C5D066E2-B2FE-7E4A-9BE2-48E79A465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9A1CFAB0-2C55-8C4F-9BBE-FCB668C10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60000" y="288000"/>
            <a:ext cx="8640000" cy="720000"/>
          </a:xfrm>
          <a:prstGeom prst="rect">
            <a:avLst/>
          </a:prstGeom>
        </p:spPr>
        <p:txBody>
          <a:bodyPr vert="horz" lIns="90000" tIns="36000" rIns="72000" bIns="36000" rtlCol="0" anchor="t" anchorCtr="0">
            <a:noAutofit/>
          </a:bodyPr>
          <a:lstStyle>
            <a:lvl1pPr algn="l"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685800" y="1123950"/>
            <a:ext cx="7155250" cy="306039"/>
          </a:xfrm>
        </p:spPr>
        <p:txBody>
          <a:bodyPr lIns="72000" tIns="72000" rIns="72000" bIns="72000" anchor="ctr">
            <a:noAutofit/>
          </a:bodyPr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2AE67BB9-8DCB-0E44-8B05-DA7E076A4D3B}"/>
              </a:ext>
            </a:extLst>
          </p:cNvPr>
          <p:cNvSpPr txBox="1">
            <a:spLocks/>
          </p:cNvSpPr>
          <p:nvPr userDrawn="1"/>
        </p:nvSpPr>
        <p:spPr>
          <a:xfrm>
            <a:off x="0" y="2431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8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PM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DBEE4148-2E1A-D749-8335-9C2044C9D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2EAB7538-7A2D-1B46-8241-6B71F6C37408}"/>
              </a:ext>
            </a:extLst>
          </p:cNvPr>
          <p:cNvSpPr/>
          <p:nvPr userDrawn="1"/>
        </p:nvSpPr>
        <p:spPr>
          <a:xfrm>
            <a:off x="0" y="6150"/>
            <a:ext cx="9143999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669924-7474-914A-83DB-2678AF5AC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01" y="180000"/>
            <a:ext cx="889739" cy="22202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F8F086D-6D51-C24B-8D83-E043B1D133F6}"/>
              </a:ext>
            </a:extLst>
          </p:cNvPr>
          <p:cNvSpPr/>
          <p:nvPr userDrawn="1"/>
        </p:nvSpPr>
        <p:spPr>
          <a:xfrm>
            <a:off x="274321" y="332123"/>
            <a:ext cx="119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REPORTS</a:t>
            </a:r>
            <a:endParaRPr lang="de-DE" sz="2000" spc="-4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48C40CE-71C1-BF42-891B-8007A81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59" y="133350"/>
            <a:ext cx="6625704" cy="2898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471265-0441-E34F-ADB7-BF1D742460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0972" y="438150"/>
            <a:ext cx="6611497" cy="21687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B7645B6-C5E2-8646-A2FC-1407606BD9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80000" y="180000"/>
            <a:ext cx="425791" cy="432000"/>
            <a:chOff x="1870677" y="1256690"/>
            <a:chExt cx="567723" cy="576000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63BBE7A1-C33E-7A47-A2FD-653D686589F9}"/>
                </a:ext>
              </a:extLst>
            </p:cNvPr>
            <p:cNvSpPr/>
            <p:nvPr/>
          </p:nvSpPr>
          <p:spPr>
            <a:xfrm>
              <a:off x="2006400" y="1256690"/>
              <a:ext cx="432000" cy="432000"/>
            </a:xfrm>
            <a:custGeom>
              <a:avLst/>
              <a:gdLst>
                <a:gd name="connsiteX0" fmla="*/ 524033 w 523875"/>
                <a:gd name="connsiteY0" fmla="*/ 66730 h 571500"/>
                <a:gd name="connsiteX1" fmla="*/ 457414 w 523875"/>
                <a:gd name="connsiteY1" fmla="*/ 0 h 571500"/>
                <a:gd name="connsiteX2" fmla="*/ 390683 w 523875"/>
                <a:gd name="connsiteY2" fmla="*/ 66620 h 571500"/>
                <a:gd name="connsiteX3" fmla="*/ 420973 w 523875"/>
                <a:gd name="connsiteY3" fmla="*/ 122547 h 571500"/>
                <a:gd name="connsiteX4" fmla="*/ 371633 w 523875"/>
                <a:gd name="connsiteY4" fmla="*/ 266755 h 571500"/>
                <a:gd name="connsiteX5" fmla="*/ 371633 w 523875"/>
                <a:gd name="connsiteY5" fmla="*/ 266755 h 571500"/>
                <a:gd name="connsiteX6" fmla="*/ 333533 w 523875"/>
                <a:gd name="connsiteY6" fmla="*/ 278662 h 571500"/>
                <a:gd name="connsiteX7" fmla="*/ 234092 w 523875"/>
                <a:gd name="connsiteY7" fmla="*/ 204081 h 571500"/>
                <a:gd name="connsiteX8" fmla="*/ 194632 w 523875"/>
                <a:gd name="connsiteY8" fmla="*/ 118442 h 571500"/>
                <a:gd name="connsiteX9" fmla="*/ 108994 w 523875"/>
                <a:gd name="connsiteY9" fmla="*/ 157902 h 571500"/>
                <a:gd name="connsiteX10" fmla="*/ 134270 w 523875"/>
                <a:gd name="connsiteY10" fmla="*/ 236275 h 571500"/>
                <a:gd name="connsiteX11" fmla="*/ 70739 w 523875"/>
                <a:gd name="connsiteY11" fmla="*/ 438205 h 571500"/>
                <a:gd name="connsiteX12" fmla="*/ 66833 w 523875"/>
                <a:gd name="connsiteY12" fmla="*/ 438205 h 571500"/>
                <a:gd name="connsiteX13" fmla="*/ 0 w 523875"/>
                <a:gd name="connsiteY13" fmla="*/ 504721 h 571500"/>
                <a:gd name="connsiteX14" fmla="*/ 66516 w 523875"/>
                <a:gd name="connsiteY14" fmla="*/ 571555 h 571500"/>
                <a:gd name="connsiteX15" fmla="*/ 133349 w 523875"/>
                <a:gd name="connsiteY15" fmla="*/ 505038 h 571500"/>
                <a:gd name="connsiteX16" fmla="*/ 106553 w 523875"/>
                <a:gd name="connsiteY16" fmla="*/ 451445 h 571500"/>
                <a:gd name="connsiteX17" fmla="*/ 170656 w 523875"/>
                <a:gd name="connsiteY17" fmla="*/ 247705 h 571500"/>
                <a:gd name="connsiteX18" fmla="*/ 171608 w 523875"/>
                <a:gd name="connsiteY18" fmla="*/ 247705 h 571500"/>
                <a:gd name="connsiteX19" fmla="*/ 211232 w 523875"/>
                <a:gd name="connsiteY19" fmla="*/ 234561 h 571500"/>
                <a:gd name="connsiteX20" fmla="*/ 309816 w 523875"/>
                <a:gd name="connsiteY20" fmla="*/ 308380 h 571500"/>
                <a:gd name="connsiteX21" fmla="*/ 304958 w 523875"/>
                <a:gd name="connsiteY21" fmla="*/ 333430 h 571500"/>
                <a:gd name="connsiteX22" fmla="*/ 371608 w 523875"/>
                <a:gd name="connsiteY22" fmla="*/ 400131 h 571500"/>
                <a:gd name="connsiteX23" fmla="*/ 438308 w 523875"/>
                <a:gd name="connsiteY23" fmla="*/ 333483 h 571500"/>
                <a:gd name="connsiteX24" fmla="*/ 408209 w 523875"/>
                <a:gd name="connsiteY24" fmla="*/ 277709 h 571500"/>
                <a:gd name="connsiteX25" fmla="*/ 457358 w 523875"/>
                <a:gd name="connsiteY25" fmla="*/ 133405 h 571500"/>
                <a:gd name="connsiteX26" fmla="*/ 524033 w 523875"/>
                <a:gd name="connsiteY26" fmla="*/ 6673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3875" h="571500">
                  <a:moveTo>
                    <a:pt x="524033" y="66730"/>
                  </a:moveTo>
                  <a:cubicBezTo>
                    <a:pt x="524064" y="29907"/>
                    <a:pt x="494237" y="31"/>
                    <a:pt x="457414" y="0"/>
                  </a:cubicBezTo>
                  <a:cubicBezTo>
                    <a:pt x="420590" y="-30"/>
                    <a:pt x="390714" y="29796"/>
                    <a:pt x="390683" y="66620"/>
                  </a:cubicBezTo>
                  <a:cubicBezTo>
                    <a:pt x="390664" y="89186"/>
                    <a:pt x="402062" y="110232"/>
                    <a:pt x="420973" y="122547"/>
                  </a:cubicBezTo>
                  <a:lnTo>
                    <a:pt x="371633" y="266755"/>
                  </a:lnTo>
                  <a:lnTo>
                    <a:pt x="371633" y="266755"/>
                  </a:lnTo>
                  <a:cubicBezTo>
                    <a:pt x="358015" y="266740"/>
                    <a:pt x="344719" y="270895"/>
                    <a:pt x="333533" y="278662"/>
                  </a:cubicBezTo>
                  <a:lnTo>
                    <a:pt x="234092" y="204081"/>
                  </a:lnTo>
                  <a:cubicBezTo>
                    <a:pt x="246844" y="169536"/>
                    <a:pt x="229177" y="131194"/>
                    <a:pt x="194632" y="118442"/>
                  </a:cubicBezTo>
                  <a:cubicBezTo>
                    <a:pt x="160087" y="105690"/>
                    <a:pt x="121745" y="123356"/>
                    <a:pt x="108994" y="157902"/>
                  </a:cubicBezTo>
                  <a:cubicBezTo>
                    <a:pt x="98352" y="186730"/>
                    <a:pt x="108791" y="219097"/>
                    <a:pt x="134270" y="236275"/>
                  </a:cubicBezTo>
                  <a:lnTo>
                    <a:pt x="70739" y="438205"/>
                  </a:lnTo>
                  <a:lnTo>
                    <a:pt x="66833" y="438205"/>
                  </a:lnTo>
                  <a:cubicBezTo>
                    <a:pt x="30010" y="438118"/>
                    <a:pt x="88" y="467898"/>
                    <a:pt x="0" y="504721"/>
                  </a:cubicBezTo>
                  <a:cubicBezTo>
                    <a:pt x="-87" y="541545"/>
                    <a:pt x="29692" y="571468"/>
                    <a:pt x="66516" y="571555"/>
                  </a:cubicBezTo>
                  <a:cubicBezTo>
                    <a:pt x="103340" y="571643"/>
                    <a:pt x="133262" y="541862"/>
                    <a:pt x="133349" y="505038"/>
                  </a:cubicBezTo>
                  <a:cubicBezTo>
                    <a:pt x="133400" y="483941"/>
                    <a:pt x="123461" y="464064"/>
                    <a:pt x="106553" y="451445"/>
                  </a:cubicBezTo>
                  <a:lnTo>
                    <a:pt x="170656" y="247705"/>
                  </a:lnTo>
                  <a:lnTo>
                    <a:pt x="171608" y="247705"/>
                  </a:lnTo>
                  <a:cubicBezTo>
                    <a:pt x="185882" y="247679"/>
                    <a:pt x="199772" y="243071"/>
                    <a:pt x="211232" y="234561"/>
                  </a:cubicBezTo>
                  <a:lnTo>
                    <a:pt x="309816" y="308380"/>
                  </a:lnTo>
                  <a:cubicBezTo>
                    <a:pt x="306644" y="316352"/>
                    <a:pt x="304996" y="324849"/>
                    <a:pt x="304958" y="333430"/>
                  </a:cubicBezTo>
                  <a:cubicBezTo>
                    <a:pt x="304944" y="370254"/>
                    <a:pt x="334784" y="400117"/>
                    <a:pt x="371608" y="400131"/>
                  </a:cubicBezTo>
                  <a:cubicBezTo>
                    <a:pt x="408431" y="400145"/>
                    <a:pt x="438294" y="370305"/>
                    <a:pt x="438308" y="333483"/>
                  </a:cubicBezTo>
                  <a:cubicBezTo>
                    <a:pt x="438317" y="311007"/>
                    <a:pt x="427001" y="290038"/>
                    <a:pt x="408209" y="277709"/>
                  </a:cubicBezTo>
                  <a:lnTo>
                    <a:pt x="457358" y="133405"/>
                  </a:lnTo>
                  <a:cubicBezTo>
                    <a:pt x="494182" y="133405"/>
                    <a:pt x="524033" y="103554"/>
                    <a:pt x="524033" y="667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0BB8F233-A363-4448-B61F-0F5DD19B6866}"/>
                </a:ext>
              </a:extLst>
            </p:cNvPr>
            <p:cNvSpPr/>
            <p:nvPr/>
          </p:nvSpPr>
          <p:spPr>
            <a:xfrm>
              <a:off x="1870677" y="1256738"/>
              <a:ext cx="567723" cy="575952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690B03-2C4D-1240-8483-4964D15F1D6C}"/>
              </a:ext>
            </a:extLst>
          </p:cNvPr>
          <p:cNvSpPr/>
          <p:nvPr userDrawn="1"/>
        </p:nvSpPr>
        <p:spPr>
          <a:xfrm>
            <a:off x="1196602" y="6133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®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2122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PM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95328971-9668-AF43-9C1C-EEDCFE10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id="{A37BD5A6-D816-AE41-99A5-782000B6325B}"/>
              </a:ext>
            </a:extLst>
          </p:cNvPr>
          <p:cNvSpPr/>
          <p:nvPr userDrawn="1"/>
        </p:nvSpPr>
        <p:spPr>
          <a:xfrm>
            <a:off x="1" y="0"/>
            <a:ext cx="9143999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0972" y="438150"/>
            <a:ext cx="6611497" cy="21687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3A0DA0-3247-3343-A25B-2927D9AC3427}"/>
              </a:ext>
            </a:extLst>
          </p:cNvPr>
          <p:cNvSpPr/>
          <p:nvPr userDrawn="1"/>
        </p:nvSpPr>
        <p:spPr>
          <a:xfrm>
            <a:off x="274321" y="338088"/>
            <a:ext cx="119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REPORTS</a:t>
            </a:r>
            <a:endParaRPr lang="de-DE" sz="2000" spc="-4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CD7E13B-E08D-4148-92AF-DADD8272D7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80000" y="180000"/>
            <a:ext cx="425791" cy="432000"/>
            <a:chOff x="1870677" y="1256690"/>
            <a:chExt cx="567723" cy="576000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C8E4DFEA-CE17-0D4B-9D37-73CCECA15A22}"/>
                </a:ext>
              </a:extLst>
            </p:cNvPr>
            <p:cNvSpPr/>
            <p:nvPr/>
          </p:nvSpPr>
          <p:spPr>
            <a:xfrm>
              <a:off x="2006400" y="1256690"/>
              <a:ext cx="432000" cy="432000"/>
            </a:xfrm>
            <a:custGeom>
              <a:avLst/>
              <a:gdLst>
                <a:gd name="connsiteX0" fmla="*/ 524033 w 523875"/>
                <a:gd name="connsiteY0" fmla="*/ 66730 h 571500"/>
                <a:gd name="connsiteX1" fmla="*/ 457414 w 523875"/>
                <a:gd name="connsiteY1" fmla="*/ 0 h 571500"/>
                <a:gd name="connsiteX2" fmla="*/ 390683 w 523875"/>
                <a:gd name="connsiteY2" fmla="*/ 66620 h 571500"/>
                <a:gd name="connsiteX3" fmla="*/ 420973 w 523875"/>
                <a:gd name="connsiteY3" fmla="*/ 122547 h 571500"/>
                <a:gd name="connsiteX4" fmla="*/ 371633 w 523875"/>
                <a:gd name="connsiteY4" fmla="*/ 266755 h 571500"/>
                <a:gd name="connsiteX5" fmla="*/ 371633 w 523875"/>
                <a:gd name="connsiteY5" fmla="*/ 266755 h 571500"/>
                <a:gd name="connsiteX6" fmla="*/ 333533 w 523875"/>
                <a:gd name="connsiteY6" fmla="*/ 278662 h 571500"/>
                <a:gd name="connsiteX7" fmla="*/ 234092 w 523875"/>
                <a:gd name="connsiteY7" fmla="*/ 204081 h 571500"/>
                <a:gd name="connsiteX8" fmla="*/ 194632 w 523875"/>
                <a:gd name="connsiteY8" fmla="*/ 118442 h 571500"/>
                <a:gd name="connsiteX9" fmla="*/ 108994 w 523875"/>
                <a:gd name="connsiteY9" fmla="*/ 157902 h 571500"/>
                <a:gd name="connsiteX10" fmla="*/ 134270 w 523875"/>
                <a:gd name="connsiteY10" fmla="*/ 236275 h 571500"/>
                <a:gd name="connsiteX11" fmla="*/ 70739 w 523875"/>
                <a:gd name="connsiteY11" fmla="*/ 438205 h 571500"/>
                <a:gd name="connsiteX12" fmla="*/ 66833 w 523875"/>
                <a:gd name="connsiteY12" fmla="*/ 438205 h 571500"/>
                <a:gd name="connsiteX13" fmla="*/ 0 w 523875"/>
                <a:gd name="connsiteY13" fmla="*/ 504721 h 571500"/>
                <a:gd name="connsiteX14" fmla="*/ 66516 w 523875"/>
                <a:gd name="connsiteY14" fmla="*/ 571555 h 571500"/>
                <a:gd name="connsiteX15" fmla="*/ 133349 w 523875"/>
                <a:gd name="connsiteY15" fmla="*/ 505038 h 571500"/>
                <a:gd name="connsiteX16" fmla="*/ 106553 w 523875"/>
                <a:gd name="connsiteY16" fmla="*/ 451445 h 571500"/>
                <a:gd name="connsiteX17" fmla="*/ 170656 w 523875"/>
                <a:gd name="connsiteY17" fmla="*/ 247705 h 571500"/>
                <a:gd name="connsiteX18" fmla="*/ 171608 w 523875"/>
                <a:gd name="connsiteY18" fmla="*/ 247705 h 571500"/>
                <a:gd name="connsiteX19" fmla="*/ 211232 w 523875"/>
                <a:gd name="connsiteY19" fmla="*/ 234561 h 571500"/>
                <a:gd name="connsiteX20" fmla="*/ 309816 w 523875"/>
                <a:gd name="connsiteY20" fmla="*/ 308380 h 571500"/>
                <a:gd name="connsiteX21" fmla="*/ 304958 w 523875"/>
                <a:gd name="connsiteY21" fmla="*/ 333430 h 571500"/>
                <a:gd name="connsiteX22" fmla="*/ 371608 w 523875"/>
                <a:gd name="connsiteY22" fmla="*/ 400131 h 571500"/>
                <a:gd name="connsiteX23" fmla="*/ 438308 w 523875"/>
                <a:gd name="connsiteY23" fmla="*/ 333483 h 571500"/>
                <a:gd name="connsiteX24" fmla="*/ 408209 w 523875"/>
                <a:gd name="connsiteY24" fmla="*/ 277709 h 571500"/>
                <a:gd name="connsiteX25" fmla="*/ 457358 w 523875"/>
                <a:gd name="connsiteY25" fmla="*/ 133405 h 571500"/>
                <a:gd name="connsiteX26" fmla="*/ 524033 w 523875"/>
                <a:gd name="connsiteY26" fmla="*/ 6673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3875" h="571500">
                  <a:moveTo>
                    <a:pt x="524033" y="66730"/>
                  </a:moveTo>
                  <a:cubicBezTo>
                    <a:pt x="524064" y="29907"/>
                    <a:pt x="494237" y="31"/>
                    <a:pt x="457414" y="0"/>
                  </a:cubicBezTo>
                  <a:cubicBezTo>
                    <a:pt x="420590" y="-30"/>
                    <a:pt x="390714" y="29796"/>
                    <a:pt x="390683" y="66620"/>
                  </a:cubicBezTo>
                  <a:cubicBezTo>
                    <a:pt x="390664" y="89186"/>
                    <a:pt x="402062" y="110232"/>
                    <a:pt x="420973" y="122547"/>
                  </a:cubicBezTo>
                  <a:lnTo>
                    <a:pt x="371633" y="266755"/>
                  </a:lnTo>
                  <a:lnTo>
                    <a:pt x="371633" y="266755"/>
                  </a:lnTo>
                  <a:cubicBezTo>
                    <a:pt x="358015" y="266740"/>
                    <a:pt x="344719" y="270895"/>
                    <a:pt x="333533" y="278662"/>
                  </a:cubicBezTo>
                  <a:lnTo>
                    <a:pt x="234092" y="204081"/>
                  </a:lnTo>
                  <a:cubicBezTo>
                    <a:pt x="246844" y="169536"/>
                    <a:pt x="229177" y="131194"/>
                    <a:pt x="194632" y="118442"/>
                  </a:cubicBezTo>
                  <a:cubicBezTo>
                    <a:pt x="160087" y="105690"/>
                    <a:pt x="121745" y="123356"/>
                    <a:pt x="108994" y="157902"/>
                  </a:cubicBezTo>
                  <a:cubicBezTo>
                    <a:pt x="98352" y="186730"/>
                    <a:pt x="108791" y="219097"/>
                    <a:pt x="134270" y="236275"/>
                  </a:cubicBezTo>
                  <a:lnTo>
                    <a:pt x="70739" y="438205"/>
                  </a:lnTo>
                  <a:lnTo>
                    <a:pt x="66833" y="438205"/>
                  </a:lnTo>
                  <a:cubicBezTo>
                    <a:pt x="30010" y="438118"/>
                    <a:pt x="88" y="467898"/>
                    <a:pt x="0" y="504721"/>
                  </a:cubicBezTo>
                  <a:cubicBezTo>
                    <a:pt x="-87" y="541545"/>
                    <a:pt x="29692" y="571468"/>
                    <a:pt x="66516" y="571555"/>
                  </a:cubicBezTo>
                  <a:cubicBezTo>
                    <a:pt x="103340" y="571643"/>
                    <a:pt x="133262" y="541862"/>
                    <a:pt x="133349" y="505038"/>
                  </a:cubicBezTo>
                  <a:cubicBezTo>
                    <a:pt x="133400" y="483941"/>
                    <a:pt x="123461" y="464064"/>
                    <a:pt x="106553" y="451445"/>
                  </a:cubicBezTo>
                  <a:lnTo>
                    <a:pt x="170656" y="247705"/>
                  </a:lnTo>
                  <a:lnTo>
                    <a:pt x="171608" y="247705"/>
                  </a:lnTo>
                  <a:cubicBezTo>
                    <a:pt x="185882" y="247679"/>
                    <a:pt x="199772" y="243071"/>
                    <a:pt x="211232" y="234561"/>
                  </a:cubicBezTo>
                  <a:lnTo>
                    <a:pt x="309816" y="308380"/>
                  </a:lnTo>
                  <a:cubicBezTo>
                    <a:pt x="306644" y="316352"/>
                    <a:pt x="304996" y="324849"/>
                    <a:pt x="304958" y="333430"/>
                  </a:cubicBezTo>
                  <a:cubicBezTo>
                    <a:pt x="304944" y="370254"/>
                    <a:pt x="334784" y="400117"/>
                    <a:pt x="371608" y="400131"/>
                  </a:cubicBezTo>
                  <a:cubicBezTo>
                    <a:pt x="408431" y="400145"/>
                    <a:pt x="438294" y="370305"/>
                    <a:pt x="438308" y="333483"/>
                  </a:cubicBezTo>
                  <a:cubicBezTo>
                    <a:pt x="438317" y="311007"/>
                    <a:pt x="427001" y="290038"/>
                    <a:pt x="408209" y="277709"/>
                  </a:cubicBezTo>
                  <a:lnTo>
                    <a:pt x="457358" y="133405"/>
                  </a:lnTo>
                  <a:cubicBezTo>
                    <a:pt x="494182" y="133405"/>
                    <a:pt x="524033" y="103554"/>
                    <a:pt x="524033" y="667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75AAEBA3-BD89-1D4A-A1DB-4E8B25217FB0}"/>
                </a:ext>
              </a:extLst>
            </p:cNvPr>
            <p:cNvSpPr/>
            <p:nvPr/>
          </p:nvSpPr>
          <p:spPr>
            <a:xfrm>
              <a:off x="1870677" y="1256738"/>
              <a:ext cx="567723" cy="575952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8FFA2AD7-82D1-D945-9861-19E99023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01" y="180000"/>
            <a:ext cx="889739" cy="22202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39E36AB-CD68-014D-A94B-F3A4DCAED7B0}"/>
              </a:ext>
            </a:extLst>
          </p:cNvPr>
          <p:cNvSpPr/>
          <p:nvPr userDrawn="1"/>
        </p:nvSpPr>
        <p:spPr>
          <a:xfrm>
            <a:off x="1196602" y="571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®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9664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BAE40"/>
          </p15:clr>
        </p15:guide>
        <p15:guide id="2" orient="horz" pos="395">
          <p15:clr>
            <a:srgbClr val="FBAE40"/>
          </p15:clr>
        </p15:guide>
        <p15:guide id="3" pos="56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7F7192-AD6F-9242-92C7-2D461C38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9017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de-DE" dirty="0"/>
              <a:t>Mastertitelformat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5849C2-140C-E94B-BC77-8C789A08F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7200" y="4803394"/>
            <a:ext cx="939800" cy="206756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4640802-5C38-3944-9F53-3ABB0AE2C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47750"/>
            <a:ext cx="52578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9EC84F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6E1C94B7-9FB8-2F49-8514-DAB846FFF1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6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PM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D9CBE095-116F-BF40-9A4C-16312E5171A8}"/>
              </a:ext>
            </a:extLst>
          </p:cNvPr>
          <p:cNvSpPr/>
          <p:nvPr userDrawn="1"/>
        </p:nvSpPr>
        <p:spPr>
          <a:xfrm>
            <a:off x="1" y="0"/>
            <a:ext cx="9143999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BED2EA-6A9F-BD45-A048-9592460D4B2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0972" y="438150"/>
            <a:ext cx="6611497" cy="21687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302F4E-BBD9-3541-9F23-F911B16BC995}"/>
              </a:ext>
            </a:extLst>
          </p:cNvPr>
          <p:cNvSpPr/>
          <p:nvPr userDrawn="1"/>
        </p:nvSpPr>
        <p:spPr>
          <a:xfrm>
            <a:off x="274321" y="338088"/>
            <a:ext cx="119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REPORTS</a:t>
            </a:r>
            <a:endParaRPr lang="de-DE" sz="2000" spc="-4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74BA70D-F3BC-524F-840E-74081E21CE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80000" y="180000"/>
            <a:ext cx="425791" cy="432000"/>
            <a:chOff x="1870677" y="1256690"/>
            <a:chExt cx="567723" cy="576000"/>
          </a:xfrm>
        </p:grpSpPr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1D36560F-2942-AB40-9ED0-1B32139F2CC5}"/>
                </a:ext>
              </a:extLst>
            </p:cNvPr>
            <p:cNvSpPr/>
            <p:nvPr/>
          </p:nvSpPr>
          <p:spPr>
            <a:xfrm>
              <a:off x="2006400" y="1256690"/>
              <a:ext cx="432000" cy="432000"/>
            </a:xfrm>
            <a:custGeom>
              <a:avLst/>
              <a:gdLst>
                <a:gd name="connsiteX0" fmla="*/ 524033 w 523875"/>
                <a:gd name="connsiteY0" fmla="*/ 66730 h 571500"/>
                <a:gd name="connsiteX1" fmla="*/ 457414 w 523875"/>
                <a:gd name="connsiteY1" fmla="*/ 0 h 571500"/>
                <a:gd name="connsiteX2" fmla="*/ 390683 w 523875"/>
                <a:gd name="connsiteY2" fmla="*/ 66620 h 571500"/>
                <a:gd name="connsiteX3" fmla="*/ 420973 w 523875"/>
                <a:gd name="connsiteY3" fmla="*/ 122547 h 571500"/>
                <a:gd name="connsiteX4" fmla="*/ 371633 w 523875"/>
                <a:gd name="connsiteY4" fmla="*/ 266755 h 571500"/>
                <a:gd name="connsiteX5" fmla="*/ 371633 w 523875"/>
                <a:gd name="connsiteY5" fmla="*/ 266755 h 571500"/>
                <a:gd name="connsiteX6" fmla="*/ 333533 w 523875"/>
                <a:gd name="connsiteY6" fmla="*/ 278662 h 571500"/>
                <a:gd name="connsiteX7" fmla="*/ 234092 w 523875"/>
                <a:gd name="connsiteY7" fmla="*/ 204081 h 571500"/>
                <a:gd name="connsiteX8" fmla="*/ 194632 w 523875"/>
                <a:gd name="connsiteY8" fmla="*/ 118442 h 571500"/>
                <a:gd name="connsiteX9" fmla="*/ 108994 w 523875"/>
                <a:gd name="connsiteY9" fmla="*/ 157902 h 571500"/>
                <a:gd name="connsiteX10" fmla="*/ 134270 w 523875"/>
                <a:gd name="connsiteY10" fmla="*/ 236275 h 571500"/>
                <a:gd name="connsiteX11" fmla="*/ 70739 w 523875"/>
                <a:gd name="connsiteY11" fmla="*/ 438205 h 571500"/>
                <a:gd name="connsiteX12" fmla="*/ 66833 w 523875"/>
                <a:gd name="connsiteY12" fmla="*/ 438205 h 571500"/>
                <a:gd name="connsiteX13" fmla="*/ 0 w 523875"/>
                <a:gd name="connsiteY13" fmla="*/ 504721 h 571500"/>
                <a:gd name="connsiteX14" fmla="*/ 66516 w 523875"/>
                <a:gd name="connsiteY14" fmla="*/ 571555 h 571500"/>
                <a:gd name="connsiteX15" fmla="*/ 133349 w 523875"/>
                <a:gd name="connsiteY15" fmla="*/ 505038 h 571500"/>
                <a:gd name="connsiteX16" fmla="*/ 106553 w 523875"/>
                <a:gd name="connsiteY16" fmla="*/ 451445 h 571500"/>
                <a:gd name="connsiteX17" fmla="*/ 170656 w 523875"/>
                <a:gd name="connsiteY17" fmla="*/ 247705 h 571500"/>
                <a:gd name="connsiteX18" fmla="*/ 171608 w 523875"/>
                <a:gd name="connsiteY18" fmla="*/ 247705 h 571500"/>
                <a:gd name="connsiteX19" fmla="*/ 211232 w 523875"/>
                <a:gd name="connsiteY19" fmla="*/ 234561 h 571500"/>
                <a:gd name="connsiteX20" fmla="*/ 309816 w 523875"/>
                <a:gd name="connsiteY20" fmla="*/ 308380 h 571500"/>
                <a:gd name="connsiteX21" fmla="*/ 304958 w 523875"/>
                <a:gd name="connsiteY21" fmla="*/ 333430 h 571500"/>
                <a:gd name="connsiteX22" fmla="*/ 371608 w 523875"/>
                <a:gd name="connsiteY22" fmla="*/ 400131 h 571500"/>
                <a:gd name="connsiteX23" fmla="*/ 438308 w 523875"/>
                <a:gd name="connsiteY23" fmla="*/ 333483 h 571500"/>
                <a:gd name="connsiteX24" fmla="*/ 408209 w 523875"/>
                <a:gd name="connsiteY24" fmla="*/ 277709 h 571500"/>
                <a:gd name="connsiteX25" fmla="*/ 457358 w 523875"/>
                <a:gd name="connsiteY25" fmla="*/ 133405 h 571500"/>
                <a:gd name="connsiteX26" fmla="*/ 524033 w 523875"/>
                <a:gd name="connsiteY26" fmla="*/ 6673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3875" h="571500">
                  <a:moveTo>
                    <a:pt x="524033" y="66730"/>
                  </a:moveTo>
                  <a:cubicBezTo>
                    <a:pt x="524064" y="29907"/>
                    <a:pt x="494237" y="31"/>
                    <a:pt x="457414" y="0"/>
                  </a:cubicBezTo>
                  <a:cubicBezTo>
                    <a:pt x="420590" y="-30"/>
                    <a:pt x="390714" y="29796"/>
                    <a:pt x="390683" y="66620"/>
                  </a:cubicBezTo>
                  <a:cubicBezTo>
                    <a:pt x="390664" y="89186"/>
                    <a:pt x="402062" y="110232"/>
                    <a:pt x="420973" y="122547"/>
                  </a:cubicBezTo>
                  <a:lnTo>
                    <a:pt x="371633" y="266755"/>
                  </a:lnTo>
                  <a:lnTo>
                    <a:pt x="371633" y="266755"/>
                  </a:lnTo>
                  <a:cubicBezTo>
                    <a:pt x="358015" y="266740"/>
                    <a:pt x="344719" y="270895"/>
                    <a:pt x="333533" y="278662"/>
                  </a:cubicBezTo>
                  <a:lnTo>
                    <a:pt x="234092" y="204081"/>
                  </a:lnTo>
                  <a:cubicBezTo>
                    <a:pt x="246844" y="169536"/>
                    <a:pt x="229177" y="131194"/>
                    <a:pt x="194632" y="118442"/>
                  </a:cubicBezTo>
                  <a:cubicBezTo>
                    <a:pt x="160087" y="105690"/>
                    <a:pt x="121745" y="123356"/>
                    <a:pt x="108994" y="157902"/>
                  </a:cubicBezTo>
                  <a:cubicBezTo>
                    <a:pt x="98352" y="186730"/>
                    <a:pt x="108791" y="219097"/>
                    <a:pt x="134270" y="236275"/>
                  </a:cubicBezTo>
                  <a:lnTo>
                    <a:pt x="70739" y="438205"/>
                  </a:lnTo>
                  <a:lnTo>
                    <a:pt x="66833" y="438205"/>
                  </a:lnTo>
                  <a:cubicBezTo>
                    <a:pt x="30010" y="438118"/>
                    <a:pt x="88" y="467898"/>
                    <a:pt x="0" y="504721"/>
                  </a:cubicBezTo>
                  <a:cubicBezTo>
                    <a:pt x="-87" y="541545"/>
                    <a:pt x="29692" y="571468"/>
                    <a:pt x="66516" y="571555"/>
                  </a:cubicBezTo>
                  <a:cubicBezTo>
                    <a:pt x="103340" y="571643"/>
                    <a:pt x="133262" y="541862"/>
                    <a:pt x="133349" y="505038"/>
                  </a:cubicBezTo>
                  <a:cubicBezTo>
                    <a:pt x="133400" y="483941"/>
                    <a:pt x="123461" y="464064"/>
                    <a:pt x="106553" y="451445"/>
                  </a:cubicBezTo>
                  <a:lnTo>
                    <a:pt x="170656" y="247705"/>
                  </a:lnTo>
                  <a:lnTo>
                    <a:pt x="171608" y="247705"/>
                  </a:lnTo>
                  <a:cubicBezTo>
                    <a:pt x="185882" y="247679"/>
                    <a:pt x="199772" y="243071"/>
                    <a:pt x="211232" y="234561"/>
                  </a:cubicBezTo>
                  <a:lnTo>
                    <a:pt x="309816" y="308380"/>
                  </a:lnTo>
                  <a:cubicBezTo>
                    <a:pt x="306644" y="316352"/>
                    <a:pt x="304996" y="324849"/>
                    <a:pt x="304958" y="333430"/>
                  </a:cubicBezTo>
                  <a:cubicBezTo>
                    <a:pt x="304944" y="370254"/>
                    <a:pt x="334784" y="400117"/>
                    <a:pt x="371608" y="400131"/>
                  </a:cubicBezTo>
                  <a:cubicBezTo>
                    <a:pt x="408431" y="400145"/>
                    <a:pt x="438294" y="370305"/>
                    <a:pt x="438308" y="333483"/>
                  </a:cubicBezTo>
                  <a:cubicBezTo>
                    <a:pt x="438317" y="311007"/>
                    <a:pt x="427001" y="290038"/>
                    <a:pt x="408209" y="277709"/>
                  </a:cubicBezTo>
                  <a:lnTo>
                    <a:pt x="457358" y="133405"/>
                  </a:lnTo>
                  <a:cubicBezTo>
                    <a:pt x="494182" y="133405"/>
                    <a:pt x="524033" y="103554"/>
                    <a:pt x="524033" y="667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0AC45D91-DF69-3649-9A19-059167CC8BBA}"/>
                </a:ext>
              </a:extLst>
            </p:cNvPr>
            <p:cNvSpPr/>
            <p:nvPr/>
          </p:nvSpPr>
          <p:spPr>
            <a:xfrm>
              <a:off x="1870677" y="1256738"/>
              <a:ext cx="567723" cy="575952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F3B00FEE-710D-3C49-A65E-D6166C5FE7AB}"/>
              </a:ext>
            </a:extLst>
          </p:cNvPr>
          <p:cNvSpPr/>
          <p:nvPr userDrawn="1"/>
        </p:nvSpPr>
        <p:spPr>
          <a:xfrm>
            <a:off x="1196602" y="571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®</a:t>
            </a:r>
            <a:endParaRPr lang="de-DE" sz="24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8E37D73-0E4D-CB46-AF52-B4B910501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01" y="180000"/>
            <a:ext cx="889739" cy="222021"/>
          </a:xfrm>
          <a:prstGeom prst="rect">
            <a:avLst/>
          </a:prstGeom>
        </p:spPr>
      </p:pic>
      <p:pic>
        <p:nvPicPr>
          <p:cNvPr id="23" name="Grafik 22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4612E9CE-745C-AB4F-B892-BF3FE2FF7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>
          <p15:clr>
            <a:srgbClr val="FBAE40"/>
          </p15:clr>
        </p15:guide>
        <p15:guide id="2" orient="horz" pos="395">
          <p15:clr>
            <a:srgbClr val="FBAE40"/>
          </p15:clr>
        </p15:guide>
        <p15:guide id="3" pos="566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PM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>
            <a:extLst>
              <a:ext uri="{FF2B5EF4-FFF2-40B4-BE49-F238E27FC236}">
                <a16:creationId xmlns:a16="http://schemas.microsoft.com/office/drawing/2014/main" id="{DAE4B224-1A8C-6D4C-A32C-4FB2E58DE74A}"/>
              </a:ext>
            </a:extLst>
          </p:cNvPr>
          <p:cNvSpPr/>
          <p:nvPr userDrawn="1"/>
        </p:nvSpPr>
        <p:spPr>
          <a:xfrm>
            <a:off x="1" y="0"/>
            <a:ext cx="9143999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CCF9C5-F9DA-A447-9F7A-859D91A90E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0972" y="438150"/>
            <a:ext cx="6611497" cy="21687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63A1FEB-552A-4B45-A6BC-36A2D2988D9F}"/>
              </a:ext>
            </a:extLst>
          </p:cNvPr>
          <p:cNvSpPr/>
          <p:nvPr userDrawn="1"/>
        </p:nvSpPr>
        <p:spPr>
          <a:xfrm>
            <a:off x="274321" y="338088"/>
            <a:ext cx="119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REPORTS</a:t>
            </a:r>
            <a:endParaRPr lang="de-DE" sz="2000" spc="-4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4A2B1B2-579E-1F4E-BE3D-6047676EB4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80000" y="180000"/>
            <a:ext cx="425791" cy="432000"/>
            <a:chOff x="1870677" y="1256690"/>
            <a:chExt cx="567723" cy="576000"/>
          </a:xfrm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F77809F5-4714-164E-8EB5-566F1146F4C7}"/>
                </a:ext>
              </a:extLst>
            </p:cNvPr>
            <p:cNvSpPr/>
            <p:nvPr/>
          </p:nvSpPr>
          <p:spPr>
            <a:xfrm>
              <a:off x="2006400" y="1256690"/>
              <a:ext cx="432000" cy="432000"/>
            </a:xfrm>
            <a:custGeom>
              <a:avLst/>
              <a:gdLst>
                <a:gd name="connsiteX0" fmla="*/ 524033 w 523875"/>
                <a:gd name="connsiteY0" fmla="*/ 66730 h 571500"/>
                <a:gd name="connsiteX1" fmla="*/ 457414 w 523875"/>
                <a:gd name="connsiteY1" fmla="*/ 0 h 571500"/>
                <a:gd name="connsiteX2" fmla="*/ 390683 w 523875"/>
                <a:gd name="connsiteY2" fmla="*/ 66620 h 571500"/>
                <a:gd name="connsiteX3" fmla="*/ 420973 w 523875"/>
                <a:gd name="connsiteY3" fmla="*/ 122547 h 571500"/>
                <a:gd name="connsiteX4" fmla="*/ 371633 w 523875"/>
                <a:gd name="connsiteY4" fmla="*/ 266755 h 571500"/>
                <a:gd name="connsiteX5" fmla="*/ 371633 w 523875"/>
                <a:gd name="connsiteY5" fmla="*/ 266755 h 571500"/>
                <a:gd name="connsiteX6" fmla="*/ 333533 w 523875"/>
                <a:gd name="connsiteY6" fmla="*/ 278662 h 571500"/>
                <a:gd name="connsiteX7" fmla="*/ 234092 w 523875"/>
                <a:gd name="connsiteY7" fmla="*/ 204081 h 571500"/>
                <a:gd name="connsiteX8" fmla="*/ 194632 w 523875"/>
                <a:gd name="connsiteY8" fmla="*/ 118442 h 571500"/>
                <a:gd name="connsiteX9" fmla="*/ 108994 w 523875"/>
                <a:gd name="connsiteY9" fmla="*/ 157902 h 571500"/>
                <a:gd name="connsiteX10" fmla="*/ 134270 w 523875"/>
                <a:gd name="connsiteY10" fmla="*/ 236275 h 571500"/>
                <a:gd name="connsiteX11" fmla="*/ 70739 w 523875"/>
                <a:gd name="connsiteY11" fmla="*/ 438205 h 571500"/>
                <a:gd name="connsiteX12" fmla="*/ 66833 w 523875"/>
                <a:gd name="connsiteY12" fmla="*/ 438205 h 571500"/>
                <a:gd name="connsiteX13" fmla="*/ 0 w 523875"/>
                <a:gd name="connsiteY13" fmla="*/ 504721 h 571500"/>
                <a:gd name="connsiteX14" fmla="*/ 66516 w 523875"/>
                <a:gd name="connsiteY14" fmla="*/ 571555 h 571500"/>
                <a:gd name="connsiteX15" fmla="*/ 133349 w 523875"/>
                <a:gd name="connsiteY15" fmla="*/ 505038 h 571500"/>
                <a:gd name="connsiteX16" fmla="*/ 106553 w 523875"/>
                <a:gd name="connsiteY16" fmla="*/ 451445 h 571500"/>
                <a:gd name="connsiteX17" fmla="*/ 170656 w 523875"/>
                <a:gd name="connsiteY17" fmla="*/ 247705 h 571500"/>
                <a:gd name="connsiteX18" fmla="*/ 171608 w 523875"/>
                <a:gd name="connsiteY18" fmla="*/ 247705 h 571500"/>
                <a:gd name="connsiteX19" fmla="*/ 211232 w 523875"/>
                <a:gd name="connsiteY19" fmla="*/ 234561 h 571500"/>
                <a:gd name="connsiteX20" fmla="*/ 309816 w 523875"/>
                <a:gd name="connsiteY20" fmla="*/ 308380 h 571500"/>
                <a:gd name="connsiteX21" fmla="*/ 304958 w 523875"/>
                <a:gd name="connsiteY21" fmla="*/ 333430 h 571500"/>
                <a:gd name="connsiteX22" fmla="*/ 371608 w 523875"/>
                <a:gd name="connsiteY22" fmla="*/ 400131 h 571500"/>
                <a:gd name="connsiteX23" fmla="*/ 438308 w 523875"/>
                <a:gd name="connsiteY23" fmla="*/ 333483 h 571500"/>
                <a:gd name="connsiteX24" fmla="*/ 408209 w 523875"/>
                <a:gd name="connsiteY24" fmla="*/ 277709 h 571500"/>
                <a:gd name="connsiteX25" fmla="*/ 457358 w 523875"/>
                <a:gd name="connsiteY25" fmla="*/ 133405 h 571500"/>
                <a:gd name="connsiteX26" fmla="*/ 524033 w 523875"/>
                <a:gd name="connsiteY26" fmla="*/ 6673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3875" h="571500">
                  <a:moveTo>
                    <a:pt x="524033" y="66730"/>
                  </a:moveTo>
                  <a:cubicBezTo>
                    <a:pt x="524064" y="29907"/>
                    <a:pt x="494237" y="31"/>
                    <a:pt x="457414" y="0"/>
                  </a:cubicBezTo>
                  <a:cubicBezTo>
                    <a:pt x="420590" y="-30"/>
                    <a:pt x="390714" y="29796"/>
                    <a:pt x="390683" y="66620"/>
                  </a:cubicBezTo>
                  <a:cubicBezTo>
                    <a:pt x="390664" y="89186"/>
                    <a:pt x="402062" y="110232"/>
                    <a:pt x="420973" y="122547"/>
                  </a:cubicBezTo>
                  <a:lnTo>
                    <a:pt x="371633" y="266755"/>
                  </a:lnTo>
                  <a:lnTo>
                    <a:pt x="371633" y="266755"/>
                  </a:lnTo>
                  <a:cubicBezTo>
                    <a:pt x="358015" y="266740"/>
                    <a:pt x="344719" y="270895"/>
                    <a:pt x="333533" y="278662"/>
                  </a:cubicBezTo>
                  <a:lnTo>
                    <a:pt x="234092" y="204081"/>
                  </a:lnTo>
                  <a:cubicBezTo>
                    <a:pt x="246844" y="169536"/>
                    <a:pt x="229177" y="131194"/>
                    <a:pt x="194632" y="118442"/>
                  </a:cubicBezTo>
                  <a:cubicBezTo>
                    <a:pt x="160087" y="105690"/>
                    <a:pt x="121745" y="123356"/>
                    <a:pt x="108994" y="157902"/>
                  </a:cubicBezTo>
                  <a:cubicBezTo>
                    <a:pt x="98352" y="186730"/>
                    <a:pt x="108791" y="219097"/>
                    <a:pt x="134270" y="236275"/>
                  </a:cubicBezTo>
                  <a:lnTo>
                    <a:pt x="70739" y="438205"/>
                  </a:lnTo>
                  <a:lnTo>
                    <a:pt x="66833" y="438205"/>
                  </a:lnTo>
                  <a:cubicBezTo>
                    <a:pt x="30010" y="438118"/>
                    <a:pt x="88" y="467898"/>
                    <a:pt x="0" y="504721"/>
                  </a:cubicBezTo>
                  <a:cubicBezTo>
                    <a:pt x="-87" y="541545"/>
                    <a:pt x="29692" y="571468"/>
                    <a:pt x="66516" y="571555"/>
                  </a:cubicBezTo>
                  <a:cubicBezTo>
                    <a:pt x="103340" y="571643"/>
                    <a:pt x="133262" y="541862"/>
                    <a:pt x="133349" y="505038"/>
                  </a:cubicBezTo>
                  <a:cubicBezTo>
                    <a:pt x="133400" y="483941"/>
                    <a:pt x="123461" y="464064"/>
                    <a:pt x="106553" y="451445"/>
                  </a:cubicBezTo>
                  <a:lnTo>
                    <a:pt x="170656" y="247705"/>
                  </a:lnTo>
                  <a:lnTo>
                    <a:pt x="171608" y="247705"/>
                  </a:lnTo>
                  <a:cubicBezTo>
                    <a:pt x="185882" y="247679"/>
                    <a:pt x="199772" y="243071"/>
                    <a:pt x="211232" y="234561"/>
                  </a:cubicBezTo>
                  <a:lnTo>
                    <a:pt x="309816" y="308380"/>
                  </a:lnTo>
                  <a:cubicBezTo>
                    <a:pt x="306644" y="316352"/>
                    <a:pt x="304996" y="324849"/>
                    <a:pt x="304958" y="333430"/>
                  </a:cubicBezTo>
                  <a:cubicBezTo>
                    <a:pt x="304944" y="370254"/>
                    <a:pt x="334784" y="400117"/>
                    <a:pt x="371608" y="400131"/>
                  </a:cubicBezTo>
                  <a:cubicBezTo>
                    <a:pt x="408431" y="400145"/>
                    <a:pt x="438294" y="370305"/>
                    <a:pt x="438308" y="333483"/>
                  </a:cubicBezTo>
                  <a:cubicBezTo>
                    <a:pt x="438317" y="311007"/>
                    <a:pt x="427001" y="290038"/>
                    <a:pt x="408209" y="277709"/>
                  </a:cubicBezTo>
                  <a:lnTo>
                    <a:pt x="457358" y="133405"/>
                  </a:lnTo>
                  <a:cubicBezTo>
                    <a:pt x="494182" y="133405"/>
                    <a:pt x="524033" y="103554"/>
                    <a:pt x="524033" y="667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89DF0D33-DF4B-3D44-A81C-847B90ABDE0C}"/>
                </a:ext>
              </a:extLst>
            </p:cNvPr>
            <p:cNvSpPr/>
            <p:nvPr/>
          </p:nvSpPr>
          <p:spPr>
            <a:xfrm>
              <a:off x="1870677" y="1256738"/>
              <a:ext cx="567723" cy="575952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30C82C66-280F-FE46-9776-EB3ED6EB25F7}"/>
              </a:ext>
            </a:extLst>
          </p:cNvPr>
          <p:cNvSpPr/>
          <p:nvPr userDrawn="1"/>
        </p:nvSpPr>
        <p:spPr>
          <a:xfrm>
            <a:off x="1196602" y="571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®</a:t>
            </a:r>
            <a:endParaRPr lang="de-DE" sz="240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D8A6B85-0375-0946-B4B6-D669E98AB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01" y="180000"/>
            <a:ext cx="889739" cy="222021"/>
          </a:xfrm>
          <a:prstGeom prst="rect">
            <a:avLst/>
          </a:prstGeom>
        </p:spPr>
      </p:pic>
      <p:pic>
        <p:nvPicPr>
          <p:cNvPr id="24" name="Grafik 23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2F4C0B7E-B2E2-1F40-83A5-D74D78412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PM Bett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DDA01330-179C-9747-B758-B399F95CF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7F7192-AD6F-9242-92C7-2D461C38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de-DE" dirty="0"/>
              <a:t>Mastertitelformat bearbeiten</a:t>
            </a:r>
          </a:p>
        </p:txBody>
      </p:sp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97995096-43BE-A642-A95C-1DFF3FFF1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M Bett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DDA01330-179C-9747-B758-B399F95CF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A4048A1E-4C34-D74F-B33C-000C2E922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5750"/>
            <a:ext cx="8640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>
              <a:defRPr lang="de-DE" sz="2400" b="1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de-DE" dirty="0"/>
              <a:t>HPM®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B6289A-3769-764A-8B0B-EDE6B08F1AAA}"/>
              </a:ext>
            </a:extLst>
          </p:cNvPr>
          <p:cNvSpPr txBox="1"/>
          <p:nvPr userDrawn="1"/>
        </p:nvSpPr>
        <p:spPr>
          <a:xfrm>
            <a:off x="1219200" y="342917"/>
            <a:ext cx="628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- Einfaches und schnelles Melden von Defekten</a:t>
            </a:r>
          </a:p>
        </p:txBody>
      </p:sp>
    </p:spTree>
    <p:extLst>
      <p:ext uri="{BB962C8B-B14F-4D97-AF65-F5344CB8AC3E}">
        <p14:creationId xmlns:p14="http://schemas.microsoft.com/office/powerpoint/2010/main" val="297243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M Raum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89BCD7FF-3746-C541-B06F-50197A0E1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39FA9B77-76C2-9A4F-926A-4AC1400A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5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M MP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3EC38609-7E2B-1043-83FB-4BF4B9F17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47F7192-AD6F-9242-92C7-2D461C38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6840000" cy="57600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4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>
            <a:lvl1pPr algn="l"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8762F4-C622-BD47-A364-A2893CD27391}"/>
              </a:ext>
            </a:extLst>
          </p:cNvPr>
          <p:cNvSpPr txBox="1">
            <a:spLocks/>
          </p:cNvSpPr>
          <p:nvPr userDrawn="1"/>
        </p:nvSpPr>
        <p:spPr>
          <a:xfrm>
            <a:off x="0" y="288000"/>
            <a:ext cx="1800000" cy="57600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4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0" rtlCol="0" anchor="ctr" anchorCtr="0"/>
          <a:lstStyle>
            <a:lvl1pPr lvl="0" defTabSz="309543" hangingPunct="0">
              <a:spcBef>
                <a:spcPct val="0"/>
              </a:spcBef>
              <a:buNone/>
              <a:defRPr sz="2400" kern="0">
                <a:solidFill>
                  <a:schemeClr val="bg1"/>
                </a:solidFill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de-DE" b="1" dirty="0"/>
              <a:t>HPM</a:t>
            </a:r>
            <a:r>
              <a:rPr lang="de-DE" sz="1200" dirty="0"/>
              <a:t> </a:t>
            </a:r>
            <a:r>
              <a:rPr lang="de-DE" b="1" spc="-150" dirty="0">
                <a:solidFill>
                  <a:srgbClr val="90BF2F"/>
                </a:solidFill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376366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M Geb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F030D4B0-2FBB-F345-815D-1D805E536B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47F7192-AD6F-9242-92C7-2D461C38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288000"/>
            <a:ext cx="6480000" cy="57600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4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 anchorCtr="0"/>
          <a:lstStyle>
            <a:lvl1pPr algn="l"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</a:lstStyle>
          <a:p>
            <a:pPr marL="0" lvl="0" algn="l" defTabSz="309543" hangingPunct="0"/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8762F4-C622-BD47-A364-A2893CD27391}"/>
              </a:ext>
            </a:extLst>
          </p:cNvPr>
          <p:cNvSpPr txBox="1">
            <a:spLocks/>
          </p:cNvSpPr>
          <p:nvPr userDrawn="1"/>
        </p:nvSpPr>
        <p:spPr>
          <a:xfrm>
            <a:off x="0" y="288000"/>
            <a:ext cx="2160000" cy="57600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49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0" rtlCol="0" anchor="ctr" anchorCtr="0"/>
          <a:lstStyle>
            <a:lvl1pPr lvl="0" defTabSz="309543" hangingPunct="0">
              <a:spcBef>
                <a:spcPct val="0"/>
              </a:spcBef>
              <a:buNone/>
              <a:defRPr sz="2400" kern="0">
                <a:solidFill>
                  <a:schemeClr val="bg1"/>
                </a:solidFill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de-DE" b="1" dirty="0"/>
              <a:t>HPM</a:t>
            </a:r>
            <a:r>
              <a:rPr lang="de-DE" sz="1200" dirty="0"/>
              <a:t> </a:t>
            </a:r>
            <a:r>
              <a:rPr lang="de-DE" b="1" spc="-150" dirty="0">
                <a:solidFill>
                  <a:srgbClr val="F99F24"/>
                </a:solidFill>
              </a:rPr>
              <a:t>Gebäude</a:t>
            </a:r>
          </a:p>
        </p:txBody>
      </p:sp>
    </p:spTree>
    <p:extLst>
      <p:ext uri="{BB962C8B-B14F-4D97-AF65-F5344CB8AC3E}">
        <p14:creationId xmlns:p14="http://schemas.microsoft.com/office/powerpoint/2010/main" val="30927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B19B3842-9A9C-C142-8A64-0CC59D2D54DE}"/>
              </a:ext>
            </a:extLst>
          </p:cNvPr>
          <p:cNvSpPr txBox="1">
            <a:spLocks/>
          </p:cNvSpPr>
          <p:nvPr userDrawn="1"/>
        </p:nvSpPr>
        <p:spPr>
          <a:xfrm>
            <a:off x="0" y="2857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  <p:pic>
        <p:nvPicPr>
          <p:cNvPr id="7" name="Grafik 6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D42810E2-FBD9-9D4E-82F6-08B61A9F9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853D4C-1ED8-CC4C-BBE1-799ACD9BB038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544000" y="0"/>
            <a:ext cx="3600000" cy="51435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E031A24-A65D-D04F-BF45-0D392A26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1950"/>
            <a:ext cx="5040000" cy="720000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defRPr lang="de-DE" sz="2400"/>
            </a:lvl1pPr>
          </a:lstStyle>
          <a:p>
            <a:pPr marL="0" lvl="0" algn="l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644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6089112C-45C0-8B44-8AD2-A00DAB526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9" name="Rectangle 42">
            <a:extLst>
              <a:ext uri="{FF2B5EF4-FFF2-40B4-BE49-F238E27FC236}">
                <a16:creationId xmlns:a16="http://schemas.microsoft.com/office/drawing/2014/main" id="{619CB18B-E0DF-C042-96F4-78EA22B81A9A}"/>
              </a:ext>
            </a:extLst>
          </p:cNvPr>
          <p:cNvSpPr/>
          <p:nvPr userDrawn="1"/>
        </p:nvSpPr>
        <p:spPr>
          <a:xfrm>
            <a:off x="5544000" y="0"/>
            <a:ext cx="3600000" cy="5143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ar-IQ" sz="5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ADADB9-D162-944E-A86F-4FC2559E3F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62600" y="288000"/>
            <a:ext cx="3600000" cy="441960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7938" indent="0" algn="ctr">
              <a:buNone/>
              <a:tabLst/>
              <a:defRPr sz="2400">
                <a:solidFill>
                  <a:schemeClr val="bg1"/>
                </a:solidFill>
              </a:defRPr>
            </a:lvl2pPr>
            <a:lvl3pPr marL="7938" indent="0" algn="ctr">
              <a:buNone/>
              <a:tabLst/>
              <a:defRPr sz="2400">
                <a:solidFill>
                  <a:schemeClr val="bg1"/>
                </a:solidFill>
              </a:defRPr>
            </a:lvl3pPr>
            <a:lvl4pPr marL="7938" indent="0" algn="ctr">
              <a:buNone/>
              <a:tabLst/>
              <a:defRPr sz="2400">
                <a:solidFill>
                  <a:schemeClr val="bg1"/>
                </a:solidFill>
              </a:defRPr>
            </a:lvl4pPr>
            <a:lvl5pPr marL="7938" indent="0" algn="ctr">
              <a:buNone/>
              <a:tabLst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A2CA4A6-57D8-A144-A7B7-31EFF930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5040000" cy="720000"/>
          </a:xfrm>
          <a:prstGeom prst="rect">
            <a:avLst/>
          </a:prstGeom>
        </p:spPr>
        <p:txBody>
          <a:bodyPr tIns="36000" bIns="36000"/>
          <a:lstStyle>
            <a:lvl1pPr algn="l"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118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außen, Schild, Front, Hintergrund enthält.&#10;&#10;Automatisch generierte Beschreibung">
            <a:extLst>
              <a:ext uri="{FF2B5EF4-FFF2-40B4-BE49-F238E27FC236}">
                <a16:creationId xmlns:a16="http://schemas.microsoft.com/office/drawing/2014/main" id="{22F64641-D2A5-1143-8FD3-79785F69A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0" y="4870799"/>
            <a:ext cx="1016750" cy="215551"/>
          </a:xfrm>
          <a:prstGeom prst="rect">
            <a:avLst/>
          </a:prstGeom>
        </p:spPr>
      </p:pic>
      <p:sp>
        <p:nvSpPr>
          <p:cNvPr id="9" name="Rectangle 42">
            <a:extLst>
              <a:ext uri="{FF2B5EF4-FFF2-40B4-BE49-F238E27FC236}">
                <a16:creationId xmlns:a16="http://schemas.microsoft.com/office/drawing/2014/main" id="{619CB18B-E0DF-C042-96F4-78EA22B81A9A}"/>
              </a:ext>
            </a:extLst>
          </p:cNvPr>
          <p:cNvSpPr/>
          <p:nvPr userDrawn="1"/>
        </p:nvSpPr>
        <p:spPr>
          <a:xfrm>
            <a:off x="5544000" y="0"/>
            <a:ext cx="3600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ar-IQ" sz="5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ADADB9-D162-944E-A86F-4FC2559E3F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62600" y="1123950"/>
            <a:ext cx="3600000" cy="358365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7938" indent="0" algn="l">
              <a:buNone/>
              <a:tabLst/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7938" indent="0" algn="l">
              <a:buNone/>
              <a:tabLst/>
              <a:defRPr sz="1600">
                <a:solidFill>
                  <a:schemeClr val="tx1"/>
                </a:solidFill>
              </a:defRPr>
            </a:lvl3pPr>
            <a:lvl4pPr marL="7938" indent="0" algn="l">
              <a:buNone/>
              <a:tabLst/>
              <a:defRPr sz="1600">
                <a:solidFill>
                  <a:schemeClr val="tx1"/>
                </a:solidFill>
              </a:defRPr>
            </a:lvl4pPr>
            <a:lvl5pPr marL="7938" indent="0" algn="l">
              <a:buNone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56B9B908-99FC-0D4D-8261-1E5BF2A4B0AA}"/>
              </a:ext>
            </a:extLst>
          </p:cNvPr>
          <p:cNvSpPr txBox="1">
            <a:spLocks/>
          </p:cNvSpPr>
          <p:nvPr userDrawn="1"/>
        </p:nvSpPr>
        <p:spPr>
          <a:xfrm>
            <a:off x="0" y="2095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A2CA4A6-57D8-A144-A7B7-31EFF930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50" y="278384"/>
            <a:ext cx="5040000" cy="720000"/>
          </a:xfrm>
          <a:prstGeom prst="rect">
            <a:avLst/>
          </a:prstGeom>
        </p:spPr>
        <p:txBody>
          <a:bodyPr tIns="36000" bIns="36000"/>
          <a:lstStyle>
            <a:lvl1pPr algn="l"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33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D60FE63-52D9-044B-99B9-BA5706703331}"/>
              </a:ext>
            </a:extLst>
          </p:cNvPr>
          <p:cNvSpPr txBox="1"/>
          <p:nvPr userDrawn="1"/>
        </p:nvSpPr>
        <p:spPr>
          <a:xfrm>
            <a:off x="4316385" y="4853887"/>
            <a:ext cx="51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97DB62-B889-A540-8865-0910CC25D61D}" type="slidenum">
              <a:rPr lang="de-DE" sz="1400" smtClean="0"/>
              <a:t>‹Nr.›</a:t>
            </a:fld>
            <a:endParaRPr lang="de-DE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11" r:id="rId4"/>
    <p:sldLayoutId id="2147483712" r:id="rId5"/>
    <p:sldLayoutId id="2147483713" r:id="rId6"/>
    <p:sldLayoutId id="2147483704" r:id="rId7"/>
    <p:sldLayoutId id="2147483667" r:id="rId8"/>
    <p:sldLayoutId id="2147483708" r:id="rId9"/>
    <p:sldLayoutId id="2147483673" r:id="rId10"/>
    <p:sldLayoutId id="2147483679" r:id="rId11"/>
    <p:sldLayoutId id="2147483714" r:id="rId12"/>
    <p:sldLayoutId id="2147483707" r:id="rId13"/>
    <p:sldLayoutId id="2147483716" r:id="rId14"/>
    <p:sldLayoutId id="2147483718" r:id="rId15"/>
    <p:sldLayoutId id="2147483720" r:id="rId16"/>
    <p:sldLayoutId id="2147483721" r:id="rId17"/>
    <p:sldLayoutId id="2147483722" r:id="rId18"/>
    <p:sldLayoutId id="2147483723" r:id="rId1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1.png"/><Relationship Id="rId1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tiff"/><Relationship Id="rId17" Type="http://schemas.openxmlformats.org/officeDocument/2006/relationships/image" Target="../media/image57.png"/><Relationship Id="rId2" Type="http://schemas.openxmlformats.org/officeDocument/2006/relationships/image" Target="../media/image46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4.png"/><Relationship Id="rId5" Type="http://schemas.openxmlformats.org/officeDocument/2006/relationships/image" Target="../media/image49.jpe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7.png"/><Relationship Id="rId21" Type="http://schemas.openxmlformats.org/officeDocument/2006/relationships/image" Target="../media/image80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22.svg"/><Relationship Id="rId5" Type="http://schemas.openxmlformats.org/officeDocument/2006/relationships/image" Target="../media/image29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21.png"/><Relationship Id="rId19" Type="http://schemas.openxmlformats.org/officeDocument/2006/relationships/image" Target="../media/image78.png"/><Relationship Id="rId4" Type="http://schemas.openxmlformats.org/officeDocument/2006/relationships/image" Target="../media/image35.png"/><Relationship Id="rId9" Type="http://schemas.openxmlformats.org/officeDocument/2006/relationships/image" Target="../media/image70.png"/><Relationship Id="rId14" Type="http://schemas.openxmlformats.org/officeDocument/2006/relationships/image" Target="../media/image73.png"/><Relationship Id="rId22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8.jpeg"/><Relationship Id="rId3" Type="http://schemas.openxmlformats.org/officeDocument/2006/relationships/image" Target="../media/image84.png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5.png"/><Relationship Id="rId9" Type="http://schemas.openxmlformats.org/officeDocument/2006/relationships/diagramLayout" Target="../diagrams/layout1.xml"/><Relationship Id="rId1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41.png"/><Relationship Id="rId7" Type="http://schemas.openxmlformats.org/officeDocument/2006/relationships/image" Target="../media/image98.png"/><Relationship Id="rId12" Type="http://schemas.openxmlformats.org/officeDocument/2006/relationships/image" Target="../media/image4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jpeg"/><Relationship Id="rId7" Type="http://schemas.openxmlformats.org/officeDocument/2006/relationships/image" Target="../media/image1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2.png"/><Relationship Id="rId18" Type="http://schemas.openxmlformats.org/officeDocument/2006/relationships/image" Target="../media/image127.sv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80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4.png"/><Relationship Id="rId10" Type="http://schemas.openxmlformats.org/officeDocument/2006/relationships/image" Target="../media/image120.png"/><Relationship Id="rId19" Type="http://schemas.openxmlformats.org/officeDocument/2006/relationships/image" Target="../media/image128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jpeg"/><Relationship Id="rId4" Type="http://schemas.openxmlformats.org/officeDocument/2006/relationships/image" Target="../media/image1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svg"/><Relationship Id="rId7" Type="http://schemas.openxmlformats.org/officeDocument/2006/relationships/image" Target="../media/image163.sv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svg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4.png"/><Relationship Id="rId7" Type="http://schemas.microsoft.com/office/2007/relationships/hdphoto" Target="../media/hdphoto6.wdp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7.png"/><Relationship Id="rId11" Type="http://schemas.openxmlformats.org/officeDocument/2006/relationships/image" Target="../media/image171.png"/><Relationship Id="rId5" Type="http://schemas.openxmlformats.org/officeDocument/2006/relationships/image" Target="../media/image166.png"/><Relationship Id="rId10" Type="http://schemas.openxmlformats.org/officeDocument/2006/relationships/image" Target="../media/image170.png"/><Relationship Id="rId4" Type="http://schemas.openxmlformats.org/officeDocument/2006/relationships/image" Target="../media/image165.png"/><Relationship Id="rId9" Type="http://schemas.openxmlformats.org/officeDocument/2006/relationships/image" Target="../media/image169.svg"/><Relationship Id="rId14" Type="http://schemas.openxmlformats.org/officeDocument/2006/relationships/image" Target="../media/image17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3" Type="http://schemas.openxmlformats.org/officeDocument/2006/relationships/image" Target="../media/image130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3.png"/><Relationship Id="rId7" Type="http://schemas.openxmlformats.org/officeDocument/2006/relationships/image" Target="../media/image18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microsoft.com/office/2007/relationships/hdphoto" Target="../media/hdphoto9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eg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sv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6.sv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sv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sv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7.svg"/><Relationship Id="rId4" Type="http://schemas.openxmlformats.org/officeDocument/2006/relationships/image" Target="../media/image22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tif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09FF3FA-978F-AE47-8512-49494E18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92274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48000"/>
                  <a:lumMod val="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22525CC-7F63-E14A-BC6F-1F952187195D}"/>
              </a:ext>
            </a:extLst>
          </p:cNvPr>
          <p:cNvSpPr/>
          <p:nvPr/>
        </p:nvSpPr>
        <p:spPr>
          <a:xfrm>
            <a:off x="0" y="-14696"/>
            <a:ext cx="4191000" cy="4868344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99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003C9E95-31B1-D74B-88BF-1E5081462178}"/>
              </a:ext>
            </a:extLst>
          </p:cNvPr>
          <p:cNvSpPr/>
          <p:nvPr/>
        </p:nvSpPr>
        <p:spPr>
          <a:xfrm>
            <a:off x="84" y="4564317"/>
            <a:ext cx="2286001" cy="579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4B292C2A-D0BC-7644-989F-830721117B78}"/>
              </a:ext>
            </a:extLst>
          </p:cNvPr>
          <p:cNvSpPr/>
          <p:nvPr/>
        </p:nvSpPr>
        <p:spPr>
          <a:xfrm>
            <a:off x="2286085" y="4564317"/>
            <a:ext cx="2286001" cy="579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2048FF1-8A52-1945-AC4F-0B3CC34F0A6C}"/>
              </a:ext>
            </a:extLst>
          </p:cNvPr>
          <p:cNvSpPr/>
          <p:nvPr/>
        </p:nvSpPr>
        <p:spPr>
          <a:xfrm>
            <a:off x="4572000" y="4564317"/>
            <a:ext cx="2286001" cy="5791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4BC964B4-FAE2-D44B-9CB3-7324D0186AFC}"/>
              </a:ext>
            </a:extLst>
          </p:cNvPr>
          <p:cNvSpPr/>
          <p:nvPr/>
        </p:nvSpPr>
        <p:spPr>
          <a:xfrm>
            <a:off x="6858083" y="4564317"/>
            <a:ext cx="2286001" cy="5791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B8F4A30-E1F5-3340-B6ED-74ABD256B544}"/>
              </a:ext>
            </a:extLst>
          </p:cNvPr>
          <p:cNvSpPr/>
          <p:nvPr/>
        </p:nvSpPr>
        <p:spPr>
          <a:xfrm>
            <a:off x="1087521" y="1216838"/>
            <a:ext cx="7372018" cy="2343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/>
              <a:t>HPM® - die intelligente Digitalisierungslösung </a:t>
            </a:r>
          </a:p>
          <a:p>
            <a:pPr algn="ctr">
              <a:lnSpc>
                <a:spcPct val="150000"/>
              </a:lnSpc>
            </a:pPr>
            <a:r>
              <a:rPr lang="de-DE" sz="2400" b="1" dirty="0"/>
              <a:t>für die sichere und effiziente Zusammenarbeit zwischen </a:t>
            </a:r>
          </a:p>
          <a:p>
            <a:pPr algn="ctr">
              <a:lnSpc>
                <a:spcPct val="150000"/>
              </a:lnSpc>
            </a:pPr>
            <a:r>
              <a:rPr lang="de-DE" sz="2400" b="1" dirty="0"/>
              <a:t>Pflege, Hygiene, Medizintechnik, </a:t>
            </a:r>
          </a:p>
          <a:p>
            <a:pPr algn="ctr">
              <a:lnSpc>
                <a:spcPct val="150000"/>
              </a:lnSpc>
            </a:pPr>
            <a:r>
              <a:rPr lang="de-DE" sz="2400" b="1" dirty="0"/>
              <a:t>Reinigung/Aufbereitung und Controlling.</a:t>
            </a:r>
            <a:endParaRPr lang="de-DE" sz="24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 descr="Ein Bild, das Schild, Straße, Front, Hintergrund enthält.&#10;&#10;Automatisch generierte Beschreibung">
            <a:extLst>
              <a:ext uri="{FF2B5EF4-FFF2-40B4-BE49-F238E27FC236}">
                <a16:creationId xmlns:a16="http://schemas.microsoft.com/office/drawing/2014/main" id="{A1370EAA-0EDC-034A-A867-56F0F66CA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716" y="520374"/>
            <a:ext cx="2667000" cy="5867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6280A7-01D5-1E4C-B4FA-174DF4E84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489" y="3957547"/>
            <a:ext cx="2092024" cy="50028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65E064-42AE-8840-B862-F61E5B657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759889"/>
            <a:ext cx="1435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8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01B5-3E97-A54F-80E8-0FB10627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0F4D0A54-8B95-AA4F-A2D3-06CE8BC798B3}"/>
              </a:ext>
            </a:extLst>
          </p:cNvPr>
          <p:cNvSpPr txBox="1">
            <a:spLocks/>
          </p:cNvSpPr>
          <p:nvPr/>
        </p:nvSpPr>
        <p:spPr>
          <a:xfrm>
            <a:off x="304800" y="1197900"/>
            <a:ext cx="6781800" cy="3583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B83663-2565-8C49-A5E0-1D24128283C3}"/>
              </a:ext>
            </a:extLst>
          </p:cNvPr>
          <p:cNvSpPr txBox="1"/>
          <p:nvPr/>
        </p:nvSpPr>
        <p:spPr>
          <a:xfrm>
            <a:off x="914400" y="1242861"/>
            <a:ext cx="879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Vorstellung / Einleitung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highlight>
                  <a:srgbClr val="C0C0C0"/>
                </a:highlight>
              </a:rPr>
              <a:t>Welchen Nutzen hat </a:t>
            </a:r>
            <a:r>
              <a:rPr lang="de-DE" sz="2800" b="1" dirty="0">
                <a:highlight>
                  <a:srgbClr val="C0C0C0"/>
                </a:highlight>
              </a:rPr>
              <a:t>HPM</a:t>
            </a:r>
            <a:r>
              <a:rPr lang="de-DE" sz="2800" dirty="0">
                <a:highlight>
                  <a:srgbClr val="C0C0C0"/>
                </a:highlight>
              </a:rPr>
              <a:t>® für Sie?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Wie werden Ihre Prozesse in </a:t>
            </a:r>
            <a:r>
              <a:rPr lang="de-DE" sz="2800" b="1" dirty="0"/>
              <a:t>HPM</a:t>
            </a:r>
            <a:r>
              <a:rPr lang="de-DE" sz="2800" dirty="0"/>
              <a:t>® abgebildet?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Auswertungen mit </a:t>
            </a:r>
            <a:r>
              <a:rPr lang="de-DE" sz="2800" b="1" dirty="0"/>
              <a:t>HPM</a:t>
            </a:r>
            <a:r>
              <a:rPr lang="de-DE" sz="2800" dirty="0"/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280061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89B-1C3D-DA49-A23D-6A8E85A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User-Nutzen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C13140-9323-E445-8014-AAF8CE20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36" y="1099450"/>
            <a:ext cx="890588" cy="914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A9B65F-2CDF-4742-AD7C-27EAFA927DDF}"/>
              </a:ext>
            </a:extLst>
          </p:cNvPr>
          <p:cNvSpPr txBox="1"/>
          <p:nvPr/>
        </p:nvSpPr>
        <p:spPr>
          <a:xfrm>
            <a:off x="936335" y="2057041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Geschäftsführer</a:t>
            </a:r>
            <a:endParaRPr lang="de-DE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C2F56A-4FAB-8043-8534-E66426EB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13" y="1182635"/>
            <a:ext cx="668547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C23DD5B-E59E-A44F-8BBA-C1D3BF56F7EF}"/>
              </a:ext>
            </a:extLst>
          </p:cNvPr>
          <p:cNvSpPr txBox="1"/>
          <p:nvPr/>
        </p:nvSpPr>
        <p:spPr>
          <a:xfrm>
            <a:off x="3884873" y="2051818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Einkaufsleiter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C4CA24-B460-AF4E-84DE-DADB9C3E763E}"/>
              </a:ext>
            </a:extLst>
          </p:cNvPr>
          <p:cNvSpPr txBox="1"/>
          <p:nvPr/>
        </p:nvSpPr>
        <p:spPr>
          <a:xfrm>
            <a:off x="3492343" y="2647950"/>
            <a:ext cx="19178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Tatsächliche Nutzungsdauer</a:t>
            </a:r>
          </a:p>
          <a:p>
            <a:endParaRPr lang="de-DE" sz="1100" dirty="0"/>
          </a:p>
          <a:p>
            <a:r>
              <a:rPr lang="de-DE" sz="1100" dirty="0"/>
              <a:t>Faktenbasierte Beschaffung</a:t>
            </a:r>
          </a:p>
          <a:p>
            <a:endParaRPr lang="de-DE" sz="1100" dirty="0"/>
          </a:p>
          <a:p>
            <a:r>
              <a:rPr lang="de-DE" sz="1100" dirty="0"/>
              <a:t>Überbestand reduzieren</a:t>
            </a:r>
          </a:p>
          <a:p>
            <a:endParaRPr lang="de-DE" sz="1100" dirty="0"/>
          </a:p>
          <a:p>
            <a:r>
              <a:rPr lang="de-DE" sz="1100" dirty="0"/>
              <a:t>Digitale Arbeitsnachweise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ECB02D-9A33-9446-9741-9111B4A218FA}"/>
              </a:ext>
            </a:extLst>
          </p:cNvPr>
          <p:cNvSpPr txBox="1"/>
          <p:nvPr/>
        </p:nvSpPr>
        <p:spPr>
          <a:xfrm>
            <a:off x="6825606" y="2051818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Technikleiter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88B98F-3C65-4044-97BF-47513891332C}"/>
              </a:ext>
            </a:extLst>
          </p:cNvPr>
          <p:cNvSpPr txBox="1"/>
          <p:nvPr/>
        </p:nvSpPr>
        <p:spPr>
          <a:xfrm>
            <a:off x="6311743" y="2647950"/>
            <a:ext cx="1917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Arbeitssicherheit durch Echtzeit Hygienestatus</a:t>
            </a:r>
          </a:p>
          <a:p>
            <a:endParaRPr lang="de-DE" sz="1100" dirty="0"/>
          </a:p>
          <a:p>
            <a:r>
              <a:rPr lang="de-DE" sz="1100" dirty="0"/>
              <a:t>Eindeutige Defektmeldungen</a:t>
            </a:r>
          </a:p>
          <a:p>
            <a:endParaRPr lang="de-DE" sz="1100" dirty="0"/>
          </a:p>
          <a:p>
            <a:r>
              <a:rPr lang="de-DE" sz="1100" dirty="0"/>
              <a:t>Produkte schnell finden</a:t>
            </a:r>
          </a:p>
          <a:p>
            <a:endParaRPr lang="de-DE" sz="1100" dirty="0"/>
          </a:p>
          <a:p>
            <a:r>
              <a:rPr lang="de-DE" sz="1100" dirty="0"/>
              <a:t>Ersatzteilhaltung optimieren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BF73C7-9DE7-064F-82E2-E48D0CB034D0}"/>
              </a:ext>
            </a:extLst>
          </p:cNvPr>
          <p:cNvSpPr txBox="1"/>
          <p:nvPr/>
        </p:nvSpPr>
        <p:spPr>
          <a:xfrm>
            <a:off x="685800" y="2634929"/>
            <a:ext cx="19178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Echtzeit Belegungsübersicht</a:t>
            </a:r>
          </a:p>
          <a:p>
            <a:endParaRPr lang="de-DE" sz="1100" dirty="0"/>
          </a:p>
          <a:p>
            <a:r>
              <a:rPr lang="de-DE" sz="1100" dirty="0"/>
              <a:t>Freie Kapazitäten</a:t>
            </a:r>
          </a:p>
          <a:p>
            <a:endParaRPr lang="de-DE" sz="1100" dirty="0"/>
          </a:p>
          <a:p>
            <a:r>
              <a:rPr lang="de-DE" sz="1100" dirty="0"/>
              <a:t>Echtzeit Keime</a:t>
            </a:r>
          </a:p>
          <a:p>
            <a:endParaRPr lang="de-DE" sz="1100" dirty="0"/>
          </a:p>
          <a:p>
            <a:r>
              <a:rPr lang="de-DE" sz="1100" dirty="0"/>
              <a:t>Beweislastumkehr: Verbesserte Position im Klagefall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5EDD82-F66E-A942-A994-B338534F68E5}"/>
              </a:ext>
            </a:extLst>
          </p:cNvPr>
          <p:cNvSpPr>
            <a:spLocks noChangeAspect="1"/>
          </p:cNvSpPr>
          <p:nvPr/>
        </p:nvSpPr>
        <p:spPr>
          <a:xfrm>
            <a:off x="505800" y="268359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423921-5F70-6F42-839E-874F62782B93}"/>
              </a:ext>
            </a:extLst>
          </p:cNvPr>
          <p:cNvSpPr>
            <a:spLocks noChangeAspect="1"/>
          </p:cNvSpPr>
          <p:nvPr/>
        </p:nvSpPr>
        <p:spPr>
          <a:xfrm>
            <a:off x="505800" y="299987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9E0BD5-AF7B-C341-A84D-5E56DE5DE983}"/>
              </a:ext>
            </a:extLst>
          </p:cNvPr>
          <p:cNvSpPr>
            <a:spLocks noChangeAspect="1"/>
          </p:cNvSpPr>
          <p:nvPr/>
        </p:nvSpPr>
        <p:spPr>
          <a:xfrm>
            <a:off x="505800" y="3362425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AAB783-EBDE-694C-AD93-664EC19B2E87}"/>
              </a:ext>
            </a:extLst>
          </p:cNvPr>
          <p:cNvSpPr>
            <a:spLocks noChangeAspect="1"/>
          </p:cNvSpPr>
          <p:nvPr/>
        </p:nvSpPr>
        <p:spPr>
          <a:xfrm>
            <a:off x="505800" y="367695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74DAEA0-6579-9D46-863F-BE2B80853169}"/>
              </a:ext>
            </a:extLst>
          </p:cNvPr>
          <p:cNvSpPr>
            <a:spLocks noChangeAspect="1"/>
          </p:cNvSpPr>
          <p:nvPr/>
        </p:nvSpPr>
        <p:spPr>
          <a:xfrm>
            <a:off x="3323607" y="268359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E346B45-A656-F243-B27C-ABF34C3A3E8C}"/>
              </a:ext>
            </a:extLst>
          </p:cNvPr>
          <p:cNvSpPr>
            <a:spLocks noChangeAspect="1"/>
          </p:cNvSpPr>
          <p:nvPr/>
        </p:nvSpPr>
        <p:spPr>
          <a:xfrm>
            <a:off x="3323607" y="299987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989366-98FB-1B40-94D6-5908DA45725E}"/>
              </a:ext>
            </a:extLst>
          </p:cNvPr>
          <p:cNvSpPr>
            <a:spLocks noChangeAspect="1"/>
          </p:cNvSpPr>
          <p:nvPr/>
        </p:nvSpPr>
        <p:spPr>
          <a:xfrm>
            <a:off x="3323607" y="3362425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D6352A-F15E-574B-8F2D-04F85E30B1AE}"/>
              </a:ext>
            </a:extLst>
          </p:cNvPr>
          <p:cNvSpPr>
            <a:spLocks noChangeAspect="1"/>
          </p:cNvSpPr>
          <p:nvPr/>
        </p:nvSpPr>
        <p:spPr>
          <a:xfrm>
            <a:off x="3323607" y="367695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FB6A21-C199-4742-9F48-530307A90CD0}"/>
              </a:ext>
            </a:extLst>
          </p:cNvPr>
          <p:cNvSpPr>
            <a:spLocks noChangeAspect="1"/>
          </p:cNvSpPr>
          <p:nvPr/>
        </p:nvSpPr>
        <p:spPr>
          <a:xfrm>
            <a:off x="6131743" y="2708568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EA4BB0-5DBC-6D4F-93F0-F77558375BF3}"/>
              </a:ext>
            </a:extLst>
          </p:cNvPr>
          <p:cNvSpPr>
            <a:spLocks noChangeAspect="1"/>
          </p:cNvSpPr>
          <p:nvPr/>
        </p:nvSpPr>
        <p:spPr>
          <a:xfrm>
            <a:off x="6131743" y="31813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B5FD04-8322-A849-9D7C-58D91BDCEF15}"/>
              </a:ext>
            </a:extLst>
          </p:cNvPr>
          <p:cNvSpPr>
            <a:spLocks noChangeAspect="1"/>
          </p:cNvSpPr>
          <p:nvPr/>
        </p:nvSpPr>
        <p:spPr>
          <a:xfrm>
            <a:off x="6131743" y="3543905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80F9440-52AB-5B4D-A2CD-944C784613BE}"/>
              </a:ext>
            </a:extLst>
          </p:cNvPr>
          <p:cNvSpPr>
            <a:spLocks noChangeAspect="1"/>
          </p:cNvSpPr>
          <p:nvPr/>
        </p:nvSpPr>
        <p:spPr>
          <a:xfrm>
            <a:off x="6131743" y="385843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441E711D-B0EF-FE44-9945-B2D6F3B9A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94" y="1196271"/>
            <a:ext cx="523912" cy="9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89B-1C3D-DA49-A23D-6A8E85A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User-Nutzen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A9B65F-2CDF-4742-AD7C-27EAFA927DDF}"/>
              </a:ext>
            </a:extLst>
          </p:cNvPr>
          <p:cNvSpPr txBox="1"/>
          <p:nvPr/>
        </p:nvSpPr>
        <p:spPr>
          <a:xfrm>
            <a:off x="936335" y="2057041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Ärzte und Pflege</a:t>
            </a:r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23DD5B-E59E-A44F-8BBA-C1D3BF56F7EF}"/>
              </a:ext>
            </a:extLst>
          </p:cNvPr>
          <p:cNvSpPr txBox="1"/>
          <p:nvPr/>
        </p:nvSpPr>
        <p:spPr>
          <a:xfrm>
            <a:off x="4038600" y="2057041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Hygiene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C4CA24-B460-AF4E-84DE-DADB9C3E763E}"/>
              </a:ext>
            </a:extLst>
          </p:cNvPr>
          <p:cNvSpPr txBox="1"/>
          <p:nvPr/>
        </p:nvSpPr>
        <p:spPr>
          <a:xfrm>
            <a:off x="3491738" y="2716437"/>
            <a:ext cx="1917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Echtzeit Info über Keimfälle</a:t>
            </a:r>
          </a:p>
          <a:p>
            <a:endParaRPr lang="de-DE" sz="1100" dirty="0"/>
          </a:p>
          <a:p>
            <a:r>
              <a:rPr lang="de-DE" sz="1100" dirty="0"/>
              <a:t>Eindeutige Markierung </a:t>
            </a:r>
            <a:r>
              <a:rPr lang="de-DE" sz="1100"/>
              <a:t>im Keim-Fall</a:t>
            </a:r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Permanente Schulung</a:t>
            </a:r>
          </a:p>
          <a:p>
            <a:endParaRPr lang="de-DE" sz="1100" dirty="0"/>
          </a:p>
          <a:p>
            <a:r>
              <a:rPr lang="de-DE" sz="1100" dirty="0"/>
              <a:t>Infekt-Ketten unterbrechen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2EE5708-DED0-D746-A593-1A46590EE8B4}"/>
              </a:ext>
            </a:extLst>
          </p:cNvPr>
          <p:cNvSpPr txBox="1"/>
          <p:nvPr/>
        </p:nvSpPr>
        <p:spPr>
          <a:xfrm>
            <a:off x="6400800" y="2062362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Reinigung/Aufbereitung</a:t>
            </a:r>
            <a:endParaRPr lang="de-DE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36A971B-EDA5-1A4B-B5FB-5E6041605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27" y="1201167"/>
            <a:ext cx="374857" cy="9040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749CC93-1E87-D44B-9681-F156205DF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77" y="1201167"/>
            <a:ext cx="295554" cy="85587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E4F9EC0-C6A3-7146-9825-8E680C2AA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449" y="1201000"/>
            <a:ext cx="374857" cy="90423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CE26E9E-4AAB-A145-8C92-06A5EE2FF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487" y="1284971"/>
            <a:ext cx="234537" cy="37237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8592501-97F9-5D40-893F-B37020E44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56" y="1191046"/>
            <a:ext cx="273050" cy="2730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4FB39AF-B4EA-AB43-8BCF-565316F3D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118" y="1225791"/>
            <a:ext cx="962882" cy="823517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1AAC6EF-002D-F44C-92B5-5BF3ADA3EE63}"/>
              </a:ext>
            </a:extLst>
          </p:cNvPr>
          <p:cNvSpPr txBox="1"/>
          <p:nvPr/>
        </p:nvSpPr>
        <p:spPr>
          <a:xfrm>
            <a:off x="609600" y="2716437"/>
            <a:ext cx="191785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Arbeitssicherheit Echtzeit Hygienestatus</a:t>
            </a:r>
          </a:p>
          <a:p>
            <a:endParaRPr lang="de-DE" sz="1100" dirty="0"/>
          </a:p>
          <a:p>
            <a:r>
              <a:rPr lang="de-DE" sz="1100" dirty="0"/>
              <a:t>Medizinprodukte schnell finden</a:t>
            </a:r>
          </a:p>
          <a:p>
            <a:endParaRPr lang="de-DE" sz="1100" dirty="0"/>
          </a:p>
          <a:p>
            <a:r>
              <a:rPr lang="de-DE" sz="1100" dirty="0"/>
              <a:t>Check: sicherer Gebrauch</a:t>
            </a:r>
          </a:p>
          <a:p>
            <a:endParaRPr lang="de-DE" sz="1100" dirty="0"/>
          </a:p>
          <a:p>
            <a:r>
              <a:rPr lang="de-DE" sz="1100" dirty="0"/>
              <a:t>Digital Aufbereitung anfordern und Defekte melden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C4D36DE-EBD4-D344-B1A9-2BFEAD43F689}"/>
              </a:ext>
            </a:extLst>
          </p:cNvPr>
          <p:cNvSpPr txBox="1"/>
          <p:nvPr/>
        </p:nvSpPr>
        <p:spPr>
          <a:xfrm>
            <a:off x="6459551" y="2716437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Arbeitsschutz Echtzeit Hygienestatus</a:t>
            </a:r>
          </a:p>
          <a:p>
            <a:endParaRPr lang="de-DE" sz="1100" dirty="0"/>
          </a:p>
          <a:p>
            <a:r>
              <a:rPr lang="de-DE" sz="1100" dirty="0"/>
              <a:t>Echtzeit Job-Liste</a:t>
            </a:r>
          </a:p>
          <a:p>
            <a:endParaRPr lang="de-DE" sz="1100" dirty="0"/>
          </a:p>
          <a:p>
            <a:r>
              <a:rPr lang="de-DE" sz="1100" dirty="0"/>
              <a:t>Arbeitsanleitungen</a:t>
            </a:r>
          </a:p>
          <a:p>
            <a:endParaRPr lang="de-DE" sz="1100" dirty="0"/>
          </a:p>
          <a:p>
            <a:r>
              <a:rPr lang="de-DE" sz="1100" dirty="0"/>
              <a:t>Kapazitäten-Steuerung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0FE0A9F-B259-C54C-B115-D30151632CE4}"/>
              </a:ext>
            </a:extLst>
          </p:cNvPr>
          <p:cNvSpPr>
            <a:spLocks noChangeAspect="1"/>
          </p:cNvSpPr>
          <p:nvPr/>
        </p:nvSpPr>
        <p:spPr>
          <a:xfrm>
            <a:off x="6248400" y="28003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6DBBD7-34C2-994E-89FC-2269B8090B91}"/>
              </a:ext>
            </a:extLst>
          </p:cNvPr>
          <p:cNvSpPr>
            <a:spLocks noChangeAspect="1"/>
          </p:cNvSpPr>
          <p:nvPr/>
        </p:nvSpPr>
        <p:spPr>
          <a:xfrm>
            <a:off x="6248400" y="327313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354258A-9E82-E94F-96B6-B476B042D568}"/>
              </a:ext>
            </a:extLst>
          </p:cNvPr>
          <p:cNvSpPr>
            <a:spLocks noChangeAspect="1"/>
          </p:cNvSpPr>
          <p:nvPr/>
        </p:nvSpPr>
        <p:spPr>
          <a:xfrm>
            <a:off x="6248400" y="3635687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D2E70C-2019-A34C-8B44-CE6333D2497A}"/>
              </a:ext>
            </a:extLst>
          </p:cNvPr>
          <p:cNvSpPr>
            <a:spLocks noChangeAspect="1"/>
          </p:cNvSpPr>
          <p:nvPr/>
        </p:nvSpPr>
        <p:spPr>
          <a:xfrm>
            <a:off x="6248400" y="3950214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6098CC-FE09-6148-A61E-F5D28B0A8305}"/>
              </a:ext>
            </a:extLst>
          </p:cNvPr>
          <p:cNvSpPr>
            <a:spLocks noChangeAspect="1"/>
          </p:cNvSpPr>
          <p:nvPr/>
        </p:nvSpPr>
        <p:spPr>
          <a:xfrm>
            <a:off x="3280587" y="27727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8BB3EF-DC9C-B64A-AE52-8C0504EC2BBE}"/>
              </a:ext>
            </a:extLst>
          </p:cNvPr>
          <p:cNvSpPr>
            <a:spLocks noChangeAspect="1"/>
          </p:cNvSpPr>
          <p:nvPr/>
        </p:nvSpPr>
        <p:spPr>
          <a:xfrm>
            <a:off x="3280587" y="31051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4122684-93F6-F94E-B330-034BDF7BC046}"/>
              </a:ext>
            </a:extLst>
          </p:cNvPr>
          <p:cNvSpPr>
            <a:spLocks noChangeAspect="1"/>
          </p:cNvSpPr>
          <p:nvPr/>
        </p:nvSpPr>
        <p:spPr>
          <a:xfrm>
            <a:off x="3280587" y="3601223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0AFE4C1-FA1D-7E4E-B62B-06A67F510C37}"/>
              </a:ext>
            </a:extLst>
          </p:cNvPr>
          <p:cNvSpPr>
            <a:spLocks noChangeAspect="1"/>
          </p:cNvSpPr>
          <p:nvPr/>
        </p:nvSpPr>
        <p:spPr>
          <a:xfrm>
            <a:off x="3280587" y="39157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47EDBC-4BD2-264F-9CBB-F812806BE04B}"/>
              </a:ext>
            </a:extLst>
          </p:cNvPr>
          <p:cNvSpPr>
            <a:spLocks noChangeAspect="1"/>
          </p:cNvSpPr>
          <p:nvPr/>
        </p:nvSpPr>
        <p:spPr>
          <a:xfrm>
            <a:off x="414025" y="28003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44F67F4-12B8-694F-AD98-6A3AC78E32C1}"/>
              </a:ext>
            </a:extLst>
          </p:cNvPr>
          <p:cNvSpPr>
            <a:spLocks noChangeAspect="1"/>
          </p:cNvSpPr>
          <p:nvPr/>
        </p:nvSpPr>
        <p:spPr>
          <a:xfrm>
            <a:off x="414025" y="3273132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24DA0A1-F7FA-DC45-A5FD-140CE943DB4A}"/>
              </a:ext>
            </a:extLst>
          </p:cNvPr>
          <p:cNvSpPr>
            <a:spLocks noChangeAspect="1"/>
          </p:cNvSpPr>
          <p:nvPr/>
        </p:nvSpPr>
        <p:spPr>
          <a:xfrm>
            <a:off x="414025" y="3753623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C2201E7-57C5-7549-8E95-73B6AFCEC5A3}"/>
              </a:ext>
            </a:extLst>
          </p:cNvPr>
          <p:cNvSpPr>
            <a:spLocks noChangeAspect="1"/>
          </p:cNvSpPr>
          <p:nvPr/>
        </p:nvSpPr>
        <p:spPr>
          <a:xfrm>
            <a:off x="414025" y="4068150"/>
            <a:ext cx="180000" cy="180000"/>
          </a:xfrm>
          <a:prstGeom prst="ellipse">
            <a:avLst/>
          </a:prstGeom>
          <a:solidFill>
            <a:srgbClr val="00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453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89B-1C3D-DA49-A23D-6A8E85A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User-Nutzen: Pflege 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CA513D9-C567-E14A-BE3E-522243D28C9D}"/>
              </a:ext>
            </a:extLst>
          </p:cNvPr>
          <p:cNvSpPr txBox="1">
            <a:spLocks/>
          </p:cNvSpPr>
          <p:nvPr/>
        </p:nvSpPr>
        <p:spPr>
          <a:xfrm>
            <a:off x="304800" y="971550"/>
            <a:ext cx="7543800" cy="34290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b="1" dirty="0"/>
          </a:p>
          <a:p>
            <a:pPr lvl="1">
              <a:spcAft>
                <a:spcPts val="900"/>
              </a:spcAft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Nutzen für die Pflege 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Anforderung der Aufbereitung digital – nicht telefonisch oder per Fax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Transparenter Prozess - keine Leerzeiten, z.B. bis neues Bett kommt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Info über Standort und hygienischen / technischen Zustand der Betten – in Echtzeit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Info über Standort und Verfügbarkeit von Medizinprodukten in Echtzeit - Minimierte Suchzeiten, Sicherheit beim „sicheren Gebrauch“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Prozess-Sicherheit bei Kontaminationen (Dauerhafte Kennzeichnung)  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Digitale Defektmeldung, schnelle Reparatur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4044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89B-1C3D-DA49-A23D-6A8E85A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User-Nutzen: Technik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CA513D9-C567-E14A-BE3E-522243D28C9D}"/>
              </a:ext>
            </a:extLst>
          </p:cNvPr>
          <p:cNvSpPr txBox="1">
            <a:spLocks/>
          </p:cNvSpPr>
          <p:nvPr/>
        </p:nvSpPr>
        <p:spPr>
          <a:xfrm>
            <a:off x="0" y="1047750"/>
            <a:ext cx="7543800" cy="3429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900"/>
              </a:spcAft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 Nutzen für die Technik</a:t>
            </a:r>
          </a:p>
          <a:p>
            <a:pPr marL="342900" lvl="1">
              <a:spcBef>
                <a:spcPts val="450"/>
              </a:spcBef>
            </a:pPr>
            <a:endParaRPr lang="de-DE" sz="18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579907C-61BE-4F4C-AA2F-20A647BBFE3C}"/>
              </a:ext>
            </a:extLst>
          </p:cNvPr>
          <p:cNvSpPr/>
          <p:nvPr/>
        </p:nvSpPr>
        <p:spPr>
          <a:xfrm>
            <a:off x="609600" y="165735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Durch die Defektmeldung in HPM erhält die Medizintechnik Informationen über: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Standort des defekten (Medizin-) Produktes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Hygienestatus (sicheres Arbeiten?)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Genauer Typ und Einsatzdauer des Medizin-Produktes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Details des Defektes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Details zum benötigten Ersatzteil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Medizin-Technik bekommt Nachricht, wenn bei einem defekten Bett die Aufbereitung abgeschlossen ist. Damit ist größtmögliche Personalsicherheit gewährleistet.</a:t>
            </a:r>
          </a:p>
        </p:txBody>
      </p:sp>
    </p:spTree>
    <p:extLst>
      <p:ext uri="{BB962C8B-B14F-4D97-AF65-F5344CB8AC3E}">
        <p14:creationId xmlns:p14="http://schemas.microsoft.com/office/powerpoint/2010/main" val="80258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89B-1C3D-DA49-A23D-6A8E85A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User-Nutzen: Einsparpotenziale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CA513D9-C567-E14A-BE3E-522243D28C9D}"/>
              </a:ext>
            </a:extLst>
          </p:cNvPr>
          <p:cNvSpPr txBox="1">
            <a:spLocks/>
          </p:cNvSpPr>
          <p:nvPr/>
        </p:nvSpPr>
        <p:spPr>
          <a:xfrm>
            <a:off x="0" y="971550"/>
            <a:ext cx="7543800" cy="3429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900"/>
              </a:spcAft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 Einsparpotenziale</a:t>
            </a:r>
            <a:endParaRPr lang="de-DE" sz="18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579907C-61BE-4F4C-AA2F-20A647BBFE3C}"/>
              </a:ext>
            </a:extLst>
          </p:cNvPr>
          <p:cNvSpPr/>
          <p:nvPr/>
        </p:nvSpPr>
        <p:spPr>
          <a:xfrm>
            <a:off x="609600" y="142875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Hygiene-Modul:	Verbesserung der Hygiene – Unterbrechung Infekt-Ketten</a:t>
            </a:r>
          </a:p>
          <a:p>
            <a:r>
              <a:rPr lang="de-DE" dirty="0"/>
              <a:t>		Verbesserung der Arbeitssicherheit</a:t>
            </a:r>
          </a:p>
          <a:p>
            <a:r>
              <a:rPr lang="de-DE" dirty="0"/>
              <a:t>		Permanente Schulung</a:t>
            </a:r>
          </a:p>
          <a:p>
            <a:r>
              <a:rPr lang="de-DE" dirty="0"/>
              <a:t>		Verbesserte Rechtsposition im Klagefall (Beweislastumkehr)</a:t>
            </a:r>
          </a:p>
          <a:p>
            <a:endParaRPr lang="de-DE" dirty="0"/>
          </a:p>
          <a:p>
            <a:r>
              <a:rPr lang="de-DE" dirty="0"/>
              <a:t>Technik-Modul:	Eindeutige papierlose Defektmeldung </a:t>
            </a:r>
          </a:p>
          <a:p>
            <a:r>
              <a:rPr lang="de-DE" dirty="0"/>
              <a:t>		Schnellere Reparatur, höhere Verfügbarkeit</a:t>
            </a:r>
          </a:p>
          <a:p>
            <a:r>
              <a:rPr lang="de-DE" dirty="0"/>
              <a:t>		Verbesserung der Patientensicherheit (sicherer Gebrauch)</a:t>
            </a:r>
          </a:p>
          <a:p>
            <a:endParaRPr lang="de-DE" dirty="0"/>
          </a:p>
          <a:p>
            <a:r>
              <a:rPr lang="de-DE" dirty="0"/>
              <a:t>Echtzeit-Tracking:	Verringerung der Such- und Wegezeiten </a:t>
            </a:r>
          </a:p>
          <a:p>
            <a:pPr lvl="4"/>
            <a:r>
              <a:rPr lang="de-DE" dirty="0"/>
              <a:t>Erhöhung der Verfügbarkeit von Medizinprodukten</a:t>
            </a:r>
          </a:p>
          <a:p>
            <a:r>
              <a:rPr lang="de-DE" dirty="0"/>
              <a:t>		Möglichkeiten, den Überbestand zu reduzieren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66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01B5-3E97-A54F-80E8-0FB10627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0F4D0A54-8B95-AA4F-A2D3-06CE8BC798B3}"/>
              </a:ext>
            </a:extLst>
          </p:cNvPr>
          <p:cNvSpPr txBox="1">
            <a:spLocks/>
          </p:cNvSpPr>
          <p:nvPr/>
        </p:nvSpPr>
        <p:spPr>
          <a:xfrm>
            <a:off x="304800" y="1197900"/>
            <a:ext cx="6781800" cy="3583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B83663-2565-8C49-A5E0-1D24128283C3}"/>
              </a:ext>
            </a:extLst>
          </p:cNvPr>
          <p:cNvSpPr txBox="1"/>
          <p:nvPr/>
        </p:nvSpPr>
        <p:spPr>
          <a:xfrm>
            <a:off x="914400" y="1276350"/>
            <a:ext cx="879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Vorstellung / Einleitung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Welchen Nutzen hat </a:t>
            </a:r>
            <a:r>
              <a:rPr lang="de-DE" sz="2800" b="1" dirty="0"/>
              <a:t>HPM</a:t>
            </a:r>
            <a:r>
              <a:rPr lang="de-DE" sz="2800" dirty="0"/>
              <a:t>® für Sie?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highlight>
                  <a:srgbClr val="C0C0C0"/>
                </a:highlight>
              </a:rPr>
              <a:t>Wie werden Ihre Prozesse in </a:t>
            </a:r>
            <a:r>
              <a:rPr lang="de-DE" sz="2800" b="1" dirty="0">
                <a:highlight>
                  <a:srgbClr val="C0C0C0"/>
                </a:highlight>
              </a:rPr>
              <a:t>HPM</a:t>
            </a:r>
            <a:r>
              <a:rPr lang="de-DE" sz="2800" dirty="0">
                <a:highlight>
                  <a:srgbClr val="C0C0C0"/>
                </a:highlight>
              </a:rPr>
              <a:t>® abgebildet?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Auswertungen mit </a:t>
            </a:r>
            <a:r>
              <a:rPr lang="de-DE" sz="2800" b="1" dirty="0"/>
              <a:t>HPM</a:t>
            </a:r>
            <a:r>
              <a:rPr lang="de-DE" sz="2800" dirty="0"/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302537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el 2">
            <a:extLst>
              <a:ext uri="{FF2B5EF4-FFF2-40B4-BE49-F238E27FC236}">
                <a16:creationId xmlns:a16="http://schemas.microsoft.com/office/drawing/2014/main" id="{8AB92A0D-A684-8B44-9897-1B9341EE0E5F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8640000" cy="576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0">
                <a:solidFill>
                  <a:schemeClr val="bg1"/>
                </a:solidFill>
                <a:latin typeface="+mn-lt"/>
                <a:ea typeface="Roboto Light" charset="0"/>
                <a:cs typeface="Roboto 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9543" hangingPunct="0"/>
            <a:endParaRPr lang="de-DE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72FC2A00-1543-6F46-997D-E96D874C1936}"/>
              </a:ext>
            </a:extLst>
          </p:cNvPr>
          <p:cNvSpPr txBox="1"/>
          <p:nvPr/>
        </p:nvSpPr>
        <p:spPr>
          <a:xfrm>
            <a:off x="259560" y="212795"/>
            <a:ext cx="766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HPM®</a:t>
            </a:r>
            <a:r>
              <a:rPr lang="de-DE" sz="2400" dirty="0">
                <a:solidFill>
                  <a:schemeClr val="bg1"/>
                </a:solidFill>
              </a:rPr>
              <a:t> liefert Echtzeitdaten für verschiedene Nutzergruppen</a:t>
            </a:r>
          </a:p>
        </p:txBody>
      </p:sp>
      <p:sp>
        <p:nvSpPr>
          <p:cNvPr id="3" name="Rahmen 2">
            <a:extLst>
              <a:ext uri="{FF2B5EF4-FFF2-40B4-BE49-F238E27FC236}">
                <a16:creationId xmlns:a16="http://schemas.microsoft.com/office/drawing/2014/main" id="{1F097C16-D777-9344-B0BE-98E8EA1771C4}"/>
              </a:ext>
            </a:extLst>
          </p:cNvPr>
          <p:cNvSpPr/>
          <p:nvPr/>
        </p:nvSpPr>
        <p:spPr>
          <a:xfrm>
            <a:off x="609601" y="1421631"/>
            <a:ext cx="775130" cy="3143739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E7E4B3-1F33-0140-B776-B0D2574EE395}"/>
              </a:ext>
            </a:extLst>
          </p:cNvPr>
          <p:cNvSpPr txBox="1"/>
          <p:nvPr/>
        </p:nvSpPr>
        <p:spPr>
          <a:xfrm>
            <a:off x="798637" y="2857698"/>
            <a:ext cx="397057" cy="300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KIS</a:t>
            </a:r>
          </a:p>
        </p:txBody>
      </p:sp>
      <p:sp>
        <p:nvSpPr>
          <p:cNvPr id="6" name="Rahmen 5">
            <a:extLst>
              <a:ext uri="{FF2B5EF4-FFF2-40B4-BE49-F238E27FC236}">
                <a16:creationId xmlns:a16="http://schemas.microsoft.com/office/drawing/2014/main" id="{67FCA600-A9D9-9843-A523-212B62BAE2BF}"/>
              </a:ext>
            </a:extLst>
          </p:cNvPr>
          <p:cNvSpPr/>
          <p:nvPr/>
        </p:nvSpPr>
        <p:spPr>
          <a:xfrm>
            <a:off x="2652643" y="1421632"/>
            <a:ext cx="775130" cy="3143738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AAC732-978A-FB41-95F2-636494C8192E}"/>
              </a:ext>
            </a:extLst>
          </p:cNvPr>
          <p:cNvSpPr txBox="1"/>
          <p:nvPr/>
        </p:nvSpPr>
        <p:spPr>
          <a:xfrm>
            <a:off x="2667253" y="28434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HPM®</a:t>
            </a:r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id="{6716B61C-7EB6-534F-8760-7C984E7A6DCD}"/>
              </a:ext>
            </a:extLst>
          </p:cNvPr>
          <p:cNvSpPr/>
          <p:nvPr/>
        </p:nvSpPr>
        <p:spPr>
          <a:xfrm>
            <a:off x="1450618" y="2022541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Belegen</a:t>
            </a: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2E444D15-4C7E-5D43-8DE3-FCB38C3A2E0C}"/>
              </a:ext>
            </a:extLst>
          </p:cNvPr>
          <p:cNvSpPr/>
          <p:nvPr/>
        </p:nvSpPr>
        <p:spPr>
          <a:xfrm>
            <a:off x="1450618" y="2563268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Kontamination</a:t>
            </a:r>
          </a:p>
          <a:p>
            <a:pPr algn="ctr"/>
            <a:r>
              <a:rPr lang="de-DE" sz="1100" dirty="0"/>
              <a:t>zuweisen</a:t>
            </a:r>
          </a:p>
        </p:txBody>
      </p:sp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C6FDC4CA-F14D-A641-9696-70DCDF38CD91}"/>
              </a:ext>
            </a:extLst>
          </p:cNvPr>
          <p:cNvSpPr/>
          <p:nvPr/>
        </p:nvSpPr>
        <p:spPr>
          <a:xfrm>
            <a:off x="1450618" y="3647455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Entlassen</a:t>
            </a:r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CEDB8225-F814-6A47-A32C-4C0C7F3E2167}"/>
              </a:ext>
            </a:extLst>
          </p:cNvPr>
          <p:cNvSpPr/>
          <p:nvPr/>
        </p:nvSpPr>
        <p:spPr>
          <a:xfrm>
            <a:off x="1450618" y="3090176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Verlegen</a:t>
            </a: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D7262F63-7995-D041-B630-72414349928D}"/>
              </a:ext>
            </a:extLst>
          </p:cNvPr>
          <p:cNvSpPr/>
          <p:nvPr/>
        </p:nvSpPr>
        <p:spPr>
          <a:xfrm>
            <a:off x="3496059" y="3241265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Defekte</a:t>
            </a:r>
          </a:p>
        </p:txBody>
      </p:sp>
      <p:sp>
        <p:nvSpPr>
          <p:cNvPr id="16" name="Richtungspfeil 15">
            <a:extLst>
              <a:ext uri="{FF2B5EF4-FFF2-40B4-BE49-F238E27FC236}">
                <a16:creationId xmlns:a16="http://schemas.microsoft.com/office/drawing/2014/main" id="{04F12C32-CC30-DF4F-BD56-E464FA840249}"/>
              </a:ext>
            </a:extLst>
          </p:cNvPr>
          <p:cNvSpPr/>
          <p:nvPr/>
        </p:nvSpPr>
        <p:spPr>
          <a:xfrm>
            <a:off x="3496059" y="1514533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Standort &amp; Zustand</a:t>
            </a:r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AB608942-9C84-F24D-892B-5ED1BB1AF0C1}"/>
              </a:ext>
            </a:extLst>
          </p:cNvPr>
          <p:cNvSpPr/>
          <p:nvPr/>
        </p:nvSpPr>
        <p:spPr>
          <a:xfrm>
            <a:off x="3496059" y="1939560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Aufbereitung </a:t>
            </a:r>
          </a:p>
          <a:p>
            <a:pPr algn="ctr"/>
            <a:r>
              <a:rPr lang="de-DE" sz="1100" dirty="0"/>
              <a:t>Abholung</a:t>
            </a:r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id="{12BD0925-5B86-E64E-B021-53F6BE5E7023}"/>
              </a:ext>
            </a:extLst>
          </p:cNvPr>
          <p:cNvSpPr/>
          <p:nvPr/>
        </p:nvSpPr>
        <p:spPr>
          <a:xfrm>
            <a:off x="3496059" y="2364411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Aufbereitungs-anleitung</a:t>
            </a:r>
          </a:p>
        </p:txBody>
      </p:sp>
      <p:sp>
        <p:nvSpPr>
          <p:cNvPr id="19" name="Richtungspfeil 18">
            <a:extLst>
              <a:ext uri="{FF2B5EF4-FFF2-40B4-BE49-F238E27FC236}">
                <a16:creationId xmlns:a16="http://schemas.microsoft.com/office/drawing/2014/main" id="{BE3CEBA3-343C-4247-B249-E7C1CDDCBE61}"/>
              </a:ext>
            </a:extLst>
          </p:cNvPr>
          <p:cNvSpPr/>
          <p:nvPr/>
        </p:nvSpPr>
        <p:spPr>
          <a:xfrm>
            <a:off x="3496059" y="3679638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Nutzungsdauer</a:t>
            </a:r>
          </a:p>
        </p:txBody>
      </p:sp>
      <p:sp>
        <p:nvSpPr>
          <p:cNvPr id="20" name="Richtungspfeil 19">
            <a:extLst>
              <a:ext uri="{FF2B5EF4-FFF2-40B4-BE49-F238E27FC236}">
                <a16:creationId xmlns:a16="http://schemas.microsoft.com/office/drawing/2014/main" id="{AB2D2D84-BD72-AB44-8E1A-B85FFA2973B7}"/>
              </a:ext>
            </a:extLst>
          </p:cNvPr>
          <p:cNvSpPr/>
          <p:nvPr/>
        </p:nvSpPr>
        <p:spPr>
          <a:xfrm>
            <a:off x="3496059" y="4118012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 Wartungs- &amp; Test-Termine</a:t>
            </a:r>
          </a:p>
        </p:txBody>
      </p:sp>
      <p:sp>
        <p:nvSpPr>
          <p:cNvPr id="25" name="Richtungspfeil 24">
            <a:extLst>
              <a:ext uri="{FF2B5EF4-FFF2-40B4-BE49-F238E27FC236}">
                <a16:creationId xmlns:a16="http://schemas.microsoft.com/office/drawing/2014/main" id="{A9267B7C-8107-E24C-ABBD-14E508A20D5E}"/>
              </a:ext>
            </a:extLst>
          </p:cNvPr>
          <p:cNvSpPr/>
          <p:nvPr/>
        </p:nvSpPr>
        <p:spPr>
          <a:xfrm>
            <a:off x="3496059" y="2802891"/>
            <a:ext cx="1162695" cy="3939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 Aufbereitungs-nachweis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8A6CB50-F90A-9043-9E65-08C20C266519}"/>
              </a:ext>
            </a:extLst>
          </p:cNvPr>
          <p:cNvSpPr txBox="1"/>
          <p:nvPr/>
        </p:nvSpPr>
        <p:spPr>
          <a:xfrm>
            <a:off x="4572000" y="1112274"/>
            <a:ext cx="3352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   Pflege    Auf-    </a:t>
            </a:r>
            <a:r>
              <a:rPr lang="de-DE" sz="1050" b="1" dirty="0" err="1"/>
              <a:t>Reini</a:t>
            </a:r>
            <a:r>
              <a:rPr lang="de-DE" sz="1050" b="1" dirty="0"/>
              <a:t>-   Med.     Geb.    Hygiene  Einkauf</a:t>
            </a:r>
          </a:p>
          <a:p>
            <a:r>
              <a:rPr lang="de-DE" sz="1050" b="1" dirty="0"/>
              <a:t>     </a:t>
            </a:r>
            <a:r>
              <a:rPr lang="de-DE" sz="1050" b="1" dirty="0" err="1"/>
              <a:t>ber</a:t>
            </a:r>
            <a:r>
              <a:rPr lang="de-DE" sz="1050" b="1" dirty="0"/>
              <a:t>.     </a:t>
            </a:r>
            <a:r>
              <a:rPr lang="de-DE" sz="1050" b="1" dirty="0" err="1"/>
              <a:t>gung</a:t>
            </a:r>
            <a:r>
              <a:rPr lang="de-DE" sz="1050" b="1" dirty="0"/>
              <a:t>   Tech.     </a:t>
            </a:r>
            <a:r>
              <a:rPr lang="de-DE" sz="1050" b="1" dirty="0" err="1"/>
              <a:t>Mgt</a:t>
            </a:r>
            <a:r>
              <a:rPr lang="de-DE" sz="1050" b="1" dirty="0"/>
              <a:t>. </a:t>
            </a:r>
          </a:p>
          <a:p>
            <a:r>
              <a:rPr lang="de-DE" sz="1050" dirty="0"/>
              <a:t>        </a:t>
            </a:r>
          </a:p>
        </p:txBody>
      </p:sp>
      <p:pic>
        <p:nvPicPr>
          <p:cNvPr id="27" name="Grafik 26" descr="Häkchen">
            <a:extLst>
              <a:ext uri="{FF2B5EF4-FFF2-40B4-BE49-F238E27FC236}">
                <a16:creationId xmlns:a16="http://schemas.microsoft.com/office/drawing/2014/main" id="{08A5E3F3-075F-7D40-99FA-A5F8D5346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76" y="1595318"/>
            <a:ext cx="227749" cy="218370"/>
          </a:xfrm>
          <a:prstGeom prst="rect">
            <a:avLst/>
          </a:prstGeom>
        </p:spPr>
      </p:pic>
      <p:pic>
        <p:nvPicPr>
          <p:cNvPr id="35" name="Grafik 34" descr="Häkchen">
            <a:extLst>
              <a:ext uri="{FF2B5EF4-FFF2-40B4-BE49-F238E27FC236}">
                <a16:creationId xmlns:a16="http://schemas.microsoft.com/office/drawing/2014/main" id="{BCF58249-7603-4B49-9E65-89987B35A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804" y="1606065"/>
            <a:ext cx="227749" cy="207623"/>
          </a:xfrm>
          <a:prstGeom prst="rect">
            <a:avLst/>
          </a:prstGeom>
        </p:spPr>
      </p:pic>
      <p:pic>
        <p:nvPicPr>
          <p:cNvPr id="36" name="Grafik 35" descr="Häkchen">
            <a:extLst>
              <a:ext uri="{FF2B5EF4-FFF2-40B4-BE49-F238E27FC236}">
                <a16:creationId xmlns:a16="http://schemas.microsoft.com/office/drawing/2014/main" id="{D0D01506-1B60-6948-B6AB-3F62175E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8084" y="1620423"/>
            <a:ext cx="227749" cy="193265"/>
          </a:xfrm>
          <a:prstGeom prst="rect">
            <a:avLst/>
          </a:prstGeom>
        </p:spPr>
      </p:pic>
      <p:pic>
        <p:nvPicPr>
          <p:cNvPr id="37" name="Grafik 36" descr="Häkchen">
            <a:extLst>
              <a:ext uri="{FF2B5EF4-FFF2-40B4-BE49-F238E27FC236}">
                <a16:creationId xmlns:a16="http://schemas.microsoft.com/office/drawing/2014/main" id="{53C5A47F-42D5-A841-9CD9-E7118CCA9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5370" y="1620423"/>
            <a:ext cx="227749" cy="193265"/>
          </a:xfrm>
          <a:prstGeom prst="rect">
            <a:avLst/>
          </a:prstGeom>
        </p:spPr>
      </p:pic>
      <p:pic>
        <p:nvPicPr>
          <p:cNvPr id="38" name="Grafik 37" descr="Häkchen">
            <a:extLst>
              <a:ext uri="{FF2B5EF4-FFF2-40B4-BE49-F238E27FC236}">
                <a16:creationId xmlns:a16="http://schemas.microsoft.com/office/drawing/2014/main" id="{EB9937DE-F203-B64B-AC80-DF42C91F0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535" y="1595318"/>
            <a:ext cx="227749" cy="218370"/>
          </a:xfrm>
          <a:prstGeom prst="rect">
            <a:avLst/>
          </a:prstGeom>
        </p:spPr>
      </p:pic>
      <p:pic>
        <p:nvPicPr>
          <p:cNvPr id="39" name="Grafik 38" descr="Häkchen">
            <a:extLst>
              <a:ext uri="{FF2B5EF4-FFF2-40B4-BE49-F238E27FC236}">
                <a16:creationId xmlns:a16="http://schemas.microsoft.com/office/drawing/2014/main" id="{376A5E11-2E8D-2446-852B-4498847C4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373" y="1595318"/>
            <a:ext cx="227749" cy="218370"/>
          </a:xfrm>
          <a:prstGeom prst="rect">
            <a:avLst/>
          </a:prstGeom>
        </p:spPr>
      </p:pic>
      <p:pic>
        <p:nvPicPr>
          <p:cNvPr id="40" name="Grafik 39" descr="Häkchen">
            <a:extLst>
              <a:ext uri="{FF2B5EF4-FFF2-40B4-BE49-F238E27FC236}">
                <a16:creationId xmlns:a16="http://schemas.microsoft.com/office/drawing/2014/main" id="{685A1FDC-2914-1346-8C1D-57E3E6938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7251" y="1595318"/>
            <a:ext cx="227749" cy="218370"/>
          </a:xfrm>
          <a:prstGeom prst="rect">
            <a:avLst/>
          </a:prstGeom>
        </p:spPr>
      </p:pic>
      <p:pic>
        <p:nvPicPr>
          <p:cNvPr id="51" name="Grafik 50" descr="Häkchen">
            <a:extLst>
              <a:ext uri="{FF2B5EF4-FFF2-40B4-BE49-F238E27FC236}">
                <a16:creationId xmlns:a16="http://schemas.microsoft.com/office/drawing/2014/main" id="{76C2EE04-A5FE-5E40-967E-85D5CA5CA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76" y="2029741"/>
            <a:ext cx="227749" cy="218370"/>
          </a:xfrm>
          <a:prstGeom prst="rect">
            <a:avLst/>
          </a:prstGeom>
        </p:spPr>
      </p:pic>
      <p:pic>
        <p:nvPicPr>
          <p:cNvPr id="52" name="Grafik 51" descr="Häkchen">
            <a:extLst>
              <a:ext uri="{FF2B5EF4-FFF2-40B4-BE49-F238E27FC236}">
                <a16:creationId xmlns:a16="http://schemas.microsoft.com/office/drawing/2014/main" id="{9D84E5D7-1396-5849-ABEF-569F4564E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804" y="2040488"/>
            <a:ext cx="227749" cy="207623"/>
          </a:xfrm>
          <a:prstGeom prst="rect">
            <a:avLst/>
          </a:prstGeom>
        </p:spPr>
      </p:pic>
      <p:pic>
        <p:nvPicPr>
          <p:cNvPr id="53" name="Grafik 52" descr="Häkchen">
            <a:extLst>
              <a:ext uri="{FF2B5EF4-FFF2-40B4-BE49-F238E27FC236}">
                <a16:creationId xmlns:a16="http://schemas.microsoft.com/office/drawing/2014/main" id="{DCFBE8C0-D4C2-3146-806A-1B50BF4A2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8084" y="2054846"/>
            <a:ext cx="227749" cy="193265"/>
          </a:xfrm>
          <a:prstGeom prst="rect">
            <a:avLst/>
          </a:prstGeom>
        </p:spPr>
      </p:pic>
      <p:pic>
        <p:nvPicPr>
          <p:cNvPr id="56" name="Grafik 55" descr="Häkchen">
            <a:extLst>
              <a:ext uri="{FF2B5EF4-FFF2-40B4-BE49-F238E27FC236}">
                <a16:creationId xmlns:a16="http://schemas.microsoft.com/office/drawing/2014/main" id="{CF201E23-AA25-894F-97CE-CA70CBCF6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373" y="2029741"/>
            <a:ext cx="227749" cy="218370"/>
          </a:xfrm>
          <a:prstGeom prst="rect">
            <a:avLst/>
          </a:prstGeom>
        </p:spPr>
      </p:pic>
      <p:pic>
        <p:nvPicPr>
          <p:cNvPr id="59" name="Grafik 58" descr="Häkchen">
            <a:extLst>
              <a:ext uri="{FF2B5EF4-FFF2-40B4-BE49-F238E27FC236}">
                <a16:creationId xmlns:a16="http://schemas.microsoft.com/office/drawing/2014/main" id="{69CD86B9-27D9-F640-A50D-AFF0FFE03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76" y="2451143"/>
            <a:ext cx="227749" cy="218370"/>
          </a:xfrm>
          <a:prstGeom prst="rect">
            <a:avLst/>
          </a:prstGeom>
        </p:spPr>
      </p:pic>
      <p:pic>
        <p:nvPicPr>
          <p:cNvPr id="60" name="Grafik 59" descr="Häkchen">
            <a:extLst>
              <a:ext uri="{FF2B5EF4-FFF2-40B4-BE49-F238E27FC236}">
                <a16:creationId xmlns:a16="http://schemas.microsoft.com/office/drawing/2014/main" id="{2A60FF25-7B9A-BF40-808B-CE0A3661F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804" y="2461891"/>
            <a:ext cx="227749" cy="207623"/>
          </a:xfrm>
          <a:prstGeom prst="rect">
            <a:avLst/>
          </a:prstGeom>
        </p:spPr>
      </p:pic>
      <p:pic>
        <p:nvPicPr>
          <p:cNvPr id="61" name="Grafik 60" descr="Häkchen">
            <a:extLst>
              <a:ext uri="{FF2B5EF4-FFF2-40B4-BE49-F238E27FC236}">
                <a16:creationId xmlns:a16="http://schemas.microsoft.com/office/drawing/2014/main" id="{9DBD5D4E-F60F-1346-A7E0-73989D358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8084" y="2476249"/>
            <a:ext cx="227749" cy="193265"/>
          </a:xfrm>
          <a:prstGeom prst="rect">
            <a:avLst/>
          </a:prstGeom>
        </p:spPr>
      </p:pic>
      <p:pic>
        <p:nvPicPr>
          <p:cNvPr id="64" name="Grafik 63" descr="Häkchen">
            <a:extLst>
              <a:ext uri="{FF2B5EF4-FFF2-40B4-BE49-F238E27FC236}">
                <a16:creationId xmlns:a16="http://schemas.microsoft.com/office/drawing/2014/main" id="{31B1E998-2AC8-264C-AE2C-EE56D9B9A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373" y="2451143"/>
            <a:ext cx="227749" cy="218370"/>
          </a:xfrm>
          <a:prstGeom prst="rect">
            <a:avLst/>
          </a:prstGeom>
        </p:spPr>
      </p:pic>
      <p:pic>
        <p:nvPicPr>
          <p:cNvPr id="67" name="Grafik 66" descr="Häkchen">
            <a:extLst>
              <a:ext uri="{FF2B5EF4-FFF2-40B4-BE49-F238E27FC236}">
                <a16:creationId xmlns:a16="http://schemas.microsoft.com/office/drawing/2014/main" id="{07C15521-9146-2D47-A342-BEDE2C169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884" y="2894323"/>
            <a:ext cx="227749" cy="218370"/>
          </a:xfrm>
          <a:prstGeom prst="rect">
            <a:avLst/>
          </a:prstGeom>
        </p:spPr>
      </p:pic>
      <p:pic>
        <p:nvPicPr>
          <p:cNvPr id="68" name="Grafik 67" descr="Häkchen">
            <a:extLst>
              <a:ext uri="{FF2B5EF4-FFF2-40B4-BE49-F238E27FC236}">
                <a16:creationId xmlns:a16="http://schemas.microsoft.com/office/drawing/2014/main" id="{99C124E5-B757-B54C-9060-6AF623CE1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0012" y="2905071"/>
            <a:ext cx="227749" cy="207623"/>
          </a:xfrm>
          <a:prstGeom prst="rect">
            <a:avLst/>
          </a:prstGeom>
        </p:spPr>
      </p:pic>
      <p:pic>
        <p:nvPicPr>
          <p:cNvPr id="69" name="Grafik 68" descr="Häkchen">
            <a:extLst>
              <a:ext uri="{FF2B5EF4-FFF2-40B4-BE49-F238E27FC236}">
                <a16:creationId xmlns:a16="http://schemas.microsoft.com/office/drawing/2014/main" id="{BD5082F7-5F1A-9B40-A214-DDA506665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0291" y="2919428"/>
            <a:ext cx="227749" cy="193265"/>
          </a:xfrm>
          <a:prstGeom prst="rect">
            <a:avLst/>
          </a:prstGeom>
        </p:spPr>
      </p:pic>
      <p:pic>
        <p:nvPicPr>
          <p:cNvPr id="70" name="Grafik 69" descr="Häkchen">
            <a:extLst>
              <a:ext uri="{FF2B5EF4-FFF2-40B4-BE49-F238E27FC236}">
                <a16:creationId xmlns:a16="http://schemas.microsoft.com/office/drawing/2014/main" id="{26F92CEA-7D63-3D4C-B28C-3E602A746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7578" y="2919428"/>
            <a:ext cx="227749" cy="193265"/>
          </a:xfrm>
          <a:prstGeom prst="rect">
            <a:avLst/>
          </a:prstGeom>
        </p:spPr>
      </p:pic>
      <p:pic>
        <p:nvPicPr>
          <p:cNvPr id="72" name="Grafik 71" descr="Häkchen">
            <a:extLst>
              <a:ext uri="{FF2B5EF4-FFF2-40B4-BE49-F238E27FC236}">
                <a16:creationId xmlns:a16="http://schemas.microsoft.com/office/drawing/2014/main" id="{4AD497A0-8B1D-9944-983D-B3A82F14A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581" y="2894323"/>
            <a:ext cx="227749" cy="218370"/>
          </a:xfrm>
          <a:prstGeom prst="rect">
            <a:avLst/>
          </a:prstGeom>
        </p:spPr>
      </p:pic>
      <p:pic>
        <p:nvPicPr>
          <p:cNvPr id="75" name="Grafik 74" descr="Häkchen">
            <a:extLst>
              <a:ext uri="{FF2B5EF4-FFF2-40B4-BE49-F238E27FC236}">
                <a16:creationId xmlns:a16="http://schemas.microsoft.com/office/drawing/2014/main" id="{3266D0B6-EB49-E34A-B490-A72C81871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0020" y="3767403"/>
            <a:ext cx="227749" cy="218370"/>
          </a:xfrm>
          <a:prstGeom prst="rect">
            <a:avLst/>
          </a:prstGeom>
        </p:spPr>
      </p:pic>
      <p:pic>
        <p:nvPicPr>
          <p:cNvPr id="76" name="Grafik 75" descr="Häkchen">
            <a:extLst>
              <a:ext uri="{FF2B5EF4-FFF2-40B4-BE49-F238E27FC236}">
                <a16:creationId xmlns:a16="http://schemas.microsoft.com/office/drawing/2014/main" id="{42E1366F-66CD-9E40-93FA-DFBB38430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5148" y="3778151"/>
            <a:ext cx="227749" cy="207623"/>
          </a:xfrm>
          <a:prstGeom prst="rect">
            <a:avLst/>
          </a:prstGeom>
        </p:spPr>
      </p:pic>
      <p:pic>
        <p:nvPicPr>
          <p:cNvPr id="77" name="Grafik 76" descr="Häkchen">
            <a:extLst>
              <a:ext uri="{FF2B5EF4-FFF2-40B4-BE49-F238E27FC236}">
                <a16:creationId xmlns:a16="http://schemas.microsoft.com/office/drawing/2014/main" id="{A0EB72BC-EDB5-2341-AFEB-DF5028DB6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5428" y="3792508"/>
            <a:ext cx="227749" cy="193265"/>
          </a:xfrm>
          <a:prstGeom prst="rect">
            <a:avLst/>
          </a:prstGeom>
        </p:spPr>
      </p:pic>
      <p:pic>
        <p:nvPicPr>
          <p:cNvPr id="78" name="Grafik 77" descr="Häkchen">
            <a:extLst>
              <a:ext uri="{FF2B5EF4-FFF2-40B4-BE49-F238E27FC236}">
                <a16:creationId xmlns:a16="http://schemas.microsoft.com/office/drawing/2014/main" id="{72B3A2D7-F667-D04E-8372-0A50C4EB9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5776" y="3792508"/>
            <a:ext cx="227749" cy="193265"/>
          </a:xfrm>
          <a:prstGeom prst="rect">
            <a:avLst/>
          </a:prstGeom>
        </p:spPr>
      </p:pic>
      <p:pic>
        <p:nvPicPr>
          <p:cNvPr id="79" name="Grafik 78" descr="Häkchen">
            <a:extLst>
              <a:ext uri="{FF2B5EF4-FFF2-40B4-BE49-F238E27FC236}">
                <a16:creationId xmlns:a16="http://schemas.microsoft.com/office/drawing/2014/main" id="{D28B0FF5-F807-F247-9F9C-E21729AE4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5878" y="3767403"/>
            <a:ext cx="227749" cy="218370"/>
          </a:xfrm>
          <a:prstGeom prst="rect">
            <a:avLst/>
          </a:prstGeom>
        </p:spPr>
      </p:pic>
      <p:pic>
        <p:nvPicPr>
          <p:cNvPr id="80" name="Grafik 79" descr="Häkchen">
            <a:extLst>
              <a:ext uri="{FF2B5EF4-FFF2-40B4-BE49-F238E27FC236}">
                <a16:creationId xmlns:a16="http://schemas.microsoft.com/office/drawing/2014/main" id="{547F4779-73F4-3E40-AEA9-864E9EA73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6717" y="3767403"/>
            <a:ext cx="227749" cy="218370"/>
          </a:xfrm>
          <a:prstGeom prst="rect">
            <a:avLst/>
          </a:prstGeom>
        </p:spPr>
      </p:pic>
      <p:pic>
        <p:nvPicPr>
          <p:cNvPr id="81" name="Grafik 80" descr="Häkchen">
            <a:extLst>
              <a:ext uri="{FF2B5EF4-FFF2-40B4-BE49-F238E27FC236}">
                <a16:creationId xmlns:a16="http://schemas.microsoft.com/office/drawing/2014/main" id="{75ABF0F6-0E36-2645-BD84-CE5326A1C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4594" y="3767403"/>
            <a:ext cx="227749" cy="218370"/>
          </a:xfrm>
          <a:prstGeom prst="rect">
            <a:avLst/>
          </a:prstGeom>
        </p:spPr>
      </p:pic>
      <p:pic>
        <p:nvPicPr>
          <p:cNvPr id="83" name="Grafik 82" descr="Häkchen">
            <a:extLst>
              <a:ext uri="{FF2B5EF4-FFF2-40B4-BE49-F238E27FC236}">
                <a16:creationId xmlns:a16="http://schemas.microsoft.com/office/drawing/2014/main" id="{891AAA44-9531-7F4D-A5E9-F1421A2C5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5297" y="3326184"/>
            <a:ext cx="227749" cy="218370"/>
          </a:xfrm>
          <a:prstGeom prst="rect">
            <a:avLst/>
          </a:prstGeom>
        </p:spPr>
      </p:pic>
      <p:pic>
        <p:nvPicPr>
          <p:cNvPr id="84" name="Grafik 83" descr="Häkchen">
            <a:extLst>
              <a:ext uri="{FF2B5EF4-FFF2-40B4-BE49-F238E27FC236}">
                <a16:creationId xmlns:a16="http://schemas.microsoft.com/office/drawing/2014/main" id="{DC44DB1B-B1BB-FD4F-9025-FC73B65B8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0425" y="3336931"/>
            <a:ext cx="227749" cy="207623"/>
          </a:xfrm>
          <a:prstGeom prst="rect">
            <a:avLst/>
          </a:prstGeom>
        </p:spPr>
      </p:pic>
      <p:pic>
        <p:nvPicPr>
          <p:cNvPr id="85" name="Grafik 84" descr="Häkchen">
            <a:extLst>
              <a:ext uri="{FF2B5EF4-FFF2-40B4-BE49-F238E27FC236}">
                <a16:creationId xmlns:a16="http://schemas.microsoft.com/office/drawing/2014/main" id="{9470BD24-0EB9-6A46-915E-CAFBFE4E4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0704" y="3351289"/>
            <a:ext cx="227749" cy="193265"/>
          </a:xfrm>
          <a:prstGeom prst="rect">
            <a:avLst/>
          </a:prstGeom>
        </p:spPr>
      </p:pic>
      <p:pic>
        <p:nvPicPr>
          <p:cNvPr id="86" name="Grafik 85" descr="Häkchen">
            <a:extLst>
              <a:ext uri="{FF2B5EF4-FFF2-40B4-BE49-F238E27FC236}">
                <a16:creationId xmlns:a16="http://schemas.microsoft.com/office/drawing/2014/main" id="{67B08E1B-4D68-CA4D-8D92-2B775887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053" y="3351289"/>
            <a:ext cx="227749" cy="193265"/>
          </a:xfrm>
          <a:prstGeom prst="rect">
            <a:avLst/>
          </a:prstGeom>
        </p:spPr>
      </p:pic>
      <p:pic>
        <p:nvPicPr>
          <p:cNvPr id="87" name="Grafik 86" descr="Häkchen">
            <a:extLst>
              <a:ext uri="{FF2B5EF4-FFF2-40B4-BE49-F238E27FC236}">
                <a16:creationId xmlns:a16="http://schemas.microsoft.com/office/drawing/2014/main" id="{C00CBC0C-81F7-974C-8D37-C9B4542D2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1155" y="3326184"/>
            <a:ext cx="227749" cy="218370"/>
          </a:xfrm>
          <a:prstGeom prst="rect">
            <a:avLst/>
          </a:prstGeom>
        </p:spPr>
      </p:pic>
      <p:pic>
        <p:nvPicPr>
          <p:cNvPr id="88" name="Grafik 87" descr="Häkchen">
            <a:extLst>
              <a:ext uri="{FF2B5EF4-FFF2-40B4-BE49-F238E27FC236}">
                <a16:creationId xmlns:a16="http://schemas.microsoft.com/office/drawing/2014/main" id="{A605FD2E-EFD1-E544-9F36-BC4D7CA63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994" y="3326184"/>
            <a:ext cx="227749" cy="218370"/>
          </a:xfrm>
          <a:prstGeom prst="rect">
            <a:avLst/>
          </a:prstGeom>
        </p:spPr>
      </p:pic>
      <p:pic>
        <p:nvPicPr>
          <p:cNvPr id="89" name="Grafik 88" descr="Häkchen">
            <a:extLst>
              <a:ext uri="{FF2B5EF4-FFF2-40B4-BE49-F238E27FC236}">
                <a16:creationId xmlns:a16="http://schemas.microsoft.com/office/drawing/2014/main" id="{E3161DC3-ECA8-D241-A457-40EEE290C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9871" y="3326184"/>
            <a:ext cx="227749" cy="218370"/>
          </a:xfrm>
          <a:prstGeom prst="rect">
            <a:avLst/>
          </a:prstGeom>
        </p:spPr>
      </p:pic>
      <p:pic>
        <p:nvPicPr>
          <p:cNvPr id="91" name="Grafik 90" descr="Häkchen">
            <a:extLst>
              <a:ext uri="{FF2B5EF4-FFF2-40B4-BE49-F238E27FC236}">
                <a16:creationId xmlns:a16="http://schemas.microsoft.com/office/drawing/2014/main" id="{59F9ABF0-D777-6344-B1CD-7F0112A73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8577" y="4205777"/>
            <a:ext cx="227749" cy="218370"/>
          </a:xfrm>
          <a:prstGeom prst="rect">
            <a:avLst/>
          </a:prstGeom>
        </p:spPr>
      </p:pic>
      <p:pic>
        <p:nvPicPr>
          <p:cNvPr id="92" name="Grafik 91" descr="Häkchen">
            <a:extLst>
              <a:ext uri="{FF2B5EF4-FFF2-40B4-BE49-F238E27FC236}">
                <a16:creationId xmlns:a16="http://schemas.microsoft.com/office/drawing/2014/main" id="{53FFF693-6A6C-AF4B-8E39-D5005E8D0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3705" y="4216524"/>
            <a:ext cx="227749" cy="207623"/>
          </a:xfrm>
          <a:prstGeom prst="rect">
            <a:avLst/>
          </a:prstGeom>
        </p:spPr>
      </p:pic>
      <p:pic>
        <p:nvPicPr>
          <p:cNvPr id="93" name="Grafik 92" descr="Häkchen">
            <a:extLst>
              <a:ext uri="{FF2B5EF4-FFF2-40B4-BE49-F238E27FC236}">
                <a16:creationId xmlns:a16="http://schemas.microsoft.com/office/drawing/2014/main" id="{3CDAAABE-9CA1-8F46-8112-E54855C2A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3985" y="4230882"/>
            <a:ext cx="227749" cy="193265"/>
          </a:xfrm>
          <a:prstGeom prst="rect">
            <a:avLst/>
          </a:prstGeom>
        </p:spPr>
      </p:pic>
      <p:pic>
        <p:nvPicPr>
          <p:cNvPr id="94" name="Grafik 93" descr="Häkchen">
            <a:extLst>
              <a:ext uri="{FF2B5EF4-FFF2-40B4-BE49-F238E27FC236}">
                <a16:creationId xmlns:a16="http://schemas.microsoft.com/office/drawing/2014/main" id="{C50E5744-F7D5-3348-B625-16D03CC7B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4333" y="4230882"/>
            <a:ext cx="227749" cy="193265"/>
          </a:xfrm>
          <a:prstGeom prst="rect">
            <a:avLst/>
          </a:prstGeom>
        </p:spPr>
      </p:pic>
      <p:pic>
        <p:nvPicPr>
          <p:cNvPr id="95" name="Grafik 94" descr="Häkchen">
            <a:extLst>
              <a:ext uri="{FF2B5EF4-FFF2-40B4-BE49-F238E27FC236}">
                <a16:creationId xmlns:a16="http://schemas.microsoft.com/office/drawing/2014/main" id="{9C23A5EF-4D95-D947-A0A2-89767ADBC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4436" y="4205777"/>
            <a:ext cx="227749" cy="218370"/>
          </a:xfrm>
          <a:prstGeom prst="rect">
            <a:avLst/>
          </a:prstGeom>
        </p:spPr>
      </p:pic>
      <p:pic>
        <p:nvPicPr>
          <p:cNvPr id="96" name="Grafik 95" descr="Häkchen">
            <a:extLst>
              <a:ext uri="{FF2B5EF4-FFF2-40B4-BE49-F238E27FC236}">
                <a16:creationId xmlns:a16="http://schemas.microsoft.com/office/drawing/2014/main" id="{7D7D2FED-A79A-8746-BD23-5C5A7A14E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5274" y="4205777"/>
            <a:ext cx="227749" cy="218370"/>
          </a:xfrm>
          <a:prstGeom prst="rect">
            <a:avLst/>
          </a:prstGeom>
        </p:spPr>
      </p:pic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C7D6BC5F-7DF8-BC43-A5D9-4E708DCEA2D5}"/>
              </a:ext>
            </a:extLst>
          </p:cNvPr>
          <p:cNvSpPr/>
          <p:nvPr/>
        </p:nvSpPr>
        <p:spPr>
          <a:xfrm>
            <a:off x="5911734" y="1063712"/>
            <a:ext cx="756603" cy="3478357"/>
          </a:xfrm>
          <a:prstGeom prst="roundRect">
            <a:avLst/>
          </a:prstGeom>
          <a:noFill/>
          <a:ln>
            <a:solidFill>
              <a:srgbClr val="F99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70973077-2F7A-A749-A713-7026A1F432CB}"/>
              </a:ext>
            </a:extLst>
          </p:cNvPr>
          <p:cNvSpPr txBox="1"/>
          <p:nvPr/>
        </p:nvSpPr>
        <p:spPr>
          <a:xfrm>
            <a:off x="5256012" y="4603107"/>
            <a:ext cx="20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 HSD Nova, ULTIMO</a:t>
            </a:r>
          </a:p>
        </p:txBody>
      </p:sp>
      <p:sp>
        <p:nvSpPr>
          <p:cNvPr id="2" name="Pfeil nach links 1">
            <a:extLst>
              <a:ext uri="{FF2B5EF4-FFF2-40B4-BE49-F238E27FC236}">
                <a16:creationId xmlns:a16="http://schemas.microsoft.com/office/drawing/2014/main" id="{DCF6CE7B-C2F2-6A49-80C4-CA9CA14C210A}"/>
              </a:ext>
            </a:extLst>
          </p:cNvPr>
          <p:cNvSpPr/>
          <p:nvPr/>
        </p:nvSpPr>
        <p:spPr>
          <a:xfrm>
            <a:off x="609600" y="1047750"/>
            <a:ext cx="1329048" cy="36531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Patient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B3A2F074-5B8A-C747-8861-591B301FA50F}"/>
              </a:ext>
            </a:extLst>
          </p:cNvPr>
          <p:cNvSpPr/>
          <p:nvPr/>
        </p:nvSpPr>
        <p:spPr>
          <a:xfrm>
            <a:off x="2006833" y="1047750"/>
            <a:ext cx="1420940" cy="36531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Med. Produkt</a:t>
            </a:r>
          </a:p>
        </p:txBody>
      </p:sp>
    </p:spTree>
    <p:extLst>
      <p:ext uri="{BB962C8B-B14F-4D97-AF65-F5344CB8AC3E}">
        <p14:creationId xmlns:p14="http://schemas.microsoft.com/office/powerpoint/2010/main" val="214306386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6B788-DA9B-B642-84EB-8A361337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HPM® </a:t>
            </a:r>
            <a:r>
              <a:rPr lang="de-DE" dirty="0"/>
              <a:t>Offene Plattform – starke Partner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640AAE-E59B-F441-AE23-D8773486F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4" y="1029267"/>
            <a:ext cx="7467600" cy="38284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8B51B7-61F6-8541-B677-4461B5D692F4}"/>
              </a:ext>
            </a:extLst>
          </p:cNvPr>
          <p:cNvSpPr txBox="1"/>
          <p:nvPr/>
        </p:nvSpPr>
        <p:spPr>
          <a:xfrm>
            <a:off x="7683302" y="1987727"/>
            <a:ext cx="133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A1F8BD-2D40-C141-AC8B-C1B4551FE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83" y="2257569"/>
            <a:ext cx="1116267" cy="628362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95A8CE2-B6A2-F947-9733-BD3432CB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242" y="2368769"/>
            <a:ext cx="11353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86FB38-19F2-6B44-9350-DD949B7EB2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99" y="2257569"/>
            <a:ext cx="1116266" cy="62051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677FC35-6458-AD46-B5C2-3708C5B252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43" y="2305297"/>
            <a:ext cx="904092" cy="3287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270D313-CF27-7E40-BCDD-6169DEF42F43}"/>
              </a:ext>
            </a:extLst>
          </p:cNvPr>
          <p:cNvSpPr txBox="1"/>
          <p:nvPr/>
        </p:nvSpPr>
        <p:spPr>
          <a:xfrm>
            <a:off x="576623" y="2593543"/>
            <a:ext cx="13127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dirty="0"/>
              <a:t>Echtzeit Tracking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5756AE-254B-474E-87A4-52D35D3FB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44" y="1196726"/>
            <a:ext cx="1306214" cy="585544"/>
          </a:xfrm>
          <a:prstGeom prst="rect">
            <a:avLst/>
          </a:prstGeom>
        </p:spPr>
      </p:pic>
      <p:pic>
        <p:nvPicPr>
          <p:cNvPr id="14" name="Grafik 1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F435504-327C-7F41-ACF8-4AC81C018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02" y="1998751"/>
            <a:ext cx="1332364" cy="3928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7AF997-6300-1D44-9DCA-6D870258E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02" y="2625121"/>
            <a:ext cx="1377950" cy="273050"/>
          </a:xfrm>
          <a:prstGeom prst="rect">
            <a:avLst/>
          </a:prstGeom>
        </p:spPr>
      </p:pic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7DA1B2-EED5-1A49-A817-2A63EF9299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47" y="3015377"/>
            <a:ext cx="1521253" cy="6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4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6338788-89C7-7643-83B2-6E56F8CDB821}"/>
              </a:ext>
            </a:extLst>
          </p:cNvPr>
          <p:cNvGrpSpPr/>
          <p:nvPr/>
        </p:nvGrpSpPr>
        <p:grpSpPr>
          <a:xfrm>
            <a:off x="5370136" y="2007103"/>
            <a:ext cx="1622565" cy="1429347"/>
            <a:chOff x="485632" y="2320470"/>
            <a:chExt cx="1838909" cy="1571999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F63F2A42-8014-3C48-A72E-01E3C35E96DA}"/>
                </a:ext>
              </a:extLst>
            </p:cNvPr>
            <p:cNvGrpSpPr/>
            <p:nvPr/>
          </p:nvGrpSpPr>
          <p:grpSpPr>
            <a:xfrm>
              <a:off x="775087" y="3284499"/>
              <a:ext cx="1260001" cy="607970"/>
              <a:chOff x="2789560" y="4287620"/>
              <a:chExt cx="1260001" cy="607970"/>
            </a:xfr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grpSpPr>
          <p:sp>
            <p:nvSpPr>
              <p:cNvPr id="37" name="Trapez 36">
                <a:extLst>
                  <a:ext uri="{FF2B5EF4-FFF2-40B4-BE49-F238E27FC236}">
                    <a16:creationId xmlns:a16="http://schemas.microsoft.com/office/drawing/2014/main" id="{C1169E9E-E1DA-CD46-8D76-99DB38CC5991}"/>
                  </a:ext>
                </a:extLst>
              </p:cNvPr>
              <p:cNvSpPr/>
              <p:nvPr/>
            </p:nvSpPr>
            <p:spPr>
              <a:xfrm>
                <a:off x="3329559" y="4287620"/>
                <a:ext cx="180000" cy="1800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Abgerundetes Rechteck 38">
                <a:extLst>
                  <a:ext uri="{FF2B5EF4-FFF2-40B4-BE49-F238E27FC236}">
                    <a16:creationId xmlns:a16="http://schemas.microsoft.com/office/drawing/2014/main" id="{B2384BEB-F669-184E-A0BE-7FB54086C501}"/>
                  </a:ext>
                </a:extLst>
              </p:cNvPr>
              <p:cNvSpPr/>
              <p:nvPr/>
            </p:nvSpPr>
            <p:spPr>
              <a:xfrm rot="16200000">
                <a:off x="3269738" y="4115766"/>
                <a:ext cx="299646" cy="126000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14300" cap="rnd">
                <a:noFill/>
              </a:ln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  <a:sp3d prstMaterial="metal">
                <a:bevelT w="254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5F25980A-DDEF-AD4C-86C9-212B8CB901C7}"/>
                </a:ext>
              </a:extLst>
            </p:cNvPr>
            <p:cNvSpPr/>
            <p:nvPr/>
          </p:nvSpPr>
          <p:spPr>
            <a:xfrm>
              <a:off x="485632" y="2320470"/>
              <a:ext cx="1838909" cy="1242002"/>
            </a:xfrm>
            <a:prstGeom prst="roundRect">
              <a:avLst>
                <a:gd name="adj" fmla="val 5689"/>
              </a:avLst>
            </a:prstGeom>
            <a:solidFill>
              <a:schemeClr val="bg1"/>
            </a:solidFill>
            <a:ln w="31750" cap="rnd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ood" dir="t"/>
            </a:scene3d>
            <a:sp3d extrusionH="25400" contourW="25400" prstMaterial="metal">
              <a:bevelT w="19050" h="1905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6DD8FDA8-EB35-034B-B8BE-F1833A5EC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325" y="3333749"/>
            <a:ext cx="667169" cy="446311"/>
          </a:xfrm>
          <a:prstGeom prst="roundRect">
            <a:avLst>
              <a:gd name="adj" fmla="val 8257"/>
            </a:avLst>
          </a:prstGeom>
        </p:spPr>
      </p:pic>
      <p:sp>
        <p:nvSpPr>
          <p:cNvPr id="80" name="Rectangle 23">
            <a:extLst>
              <a:ext uri="{FF2B5EF4-FFF2-40B4-BE49-F238E27FC236}">
                <a16:creationId xmlns:a16="http://schemas.microsoft.com/office/drawing/2014/main" id="{583F7EEF-9168-1D4D-A010-6B12F7F202FE}"/>
              </a:ext>
            </a:extLst>
          </p:cNvPr>
          <p:cNvSpPr>
            <a:spLocks/>
          </p:cNvSpPr>
          <p:nvPr/>
        </p:nvSpPr>
        <p:spPr>
          <a:xfrm>
            <a:off x="360000" y="1080000"/>
            <a:ext cx="1620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0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  <a:cs typeface="Calibri" panose="020F0502020204030204" pitchFamily="34" charset="0"/>
              </a:rPr>
              <a:t>QR-Codes als</a:t>
            </a:r>
            <a:br>
              <a:rPr lang="de-DE" sz="16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de-DE" sz="1600" b="1" dirty="0">
                <a:solidFill>
                  <a:schemeClr val="bg1"/>
                </a:solidFill>
                <a:cs typeface="Calibri" panose="020F0502020204030204" pitchFamily="34" charset="0"/>
              </a:rPr>
              <a:t>Basistechnologie</a:t>
            </a:r>
          </a:p>
        </p:txBody>
      </p:sp>
      <p:sp>
        <p:nvSpPr>
          <p:cNvPr id="81" name="Rectangle 23">
            <a:extLst>
              <a:ext uri="{FF2B5EF4-FFF2-40B4-BE49-F238E27FC236}">
                <a16:creationId xmlns:a16="http://schemas.microsoft.com/office/drawing/2014/main" id="{F9C8D537-DC73-5D4F-9E2A-72FB6726C9CE}"/>
              </a:ext>
            </a:extLst>
          </p:cNvPr>
          <p:cNvSpPr>
            <a:spLocks/>
          </p:cNvSpPr>
          <p:nvPr/>
        </p:nvSpPr>
        <p:spPr>
          <a:xfrm>
            <a:off x="2025000" y="1080000"/>
            <a:ext cx="1620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0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  <a:cs typeface="Calibri" panose="020F0502020204030204" pitchFamily="34" charset="0"/>
              </a:rPr>
              <a:t>Automatisches Tracking via BLE</a:t>
            </a: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51B8B940-F7D1-244F-9023-0C3AEAEA2D07}"/>
              </a:ext>
            </a:extLst>
          </p:cNvPr>
          <p:cNvSpPr>
            <a:spLocks/>
          </p:cNvSpPr>
          <p:nvPr/>
        </p:nvSpPr>
        <p:spPr>
          <a:xfrm>
            <a:off x="3690000" y="1080000"/>
            <a:ext cx="16200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0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Eindeutige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Symbole</a:t>
            </a:r>
            <a:endParaRPr lang="de-DE" sz="1600" b="1" dirty="0">
              <a:latin typeface="+mj-lt"/>
            </a:endParaRPr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A3D9BBF8-B3F9-3343-8BC4-53C9D3C845DA}"/>
              </a:ext>
            </a:extLst>
          </p:cNvPr>
          <p:cNvSpPr>
            <a:spLocks/>
          </p:cNvSpPr>
          <p:nvPr/>
        </p:nvSpPr>
        <p:spPr>
          <a:xfrm>
            <a:off x="5355000" y="1080000"/>
            <a:ext cx="1620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0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Webansichten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Station / Klinik</a:t>
            </a:r>
          </a:p>
        </p:txBody>
      </p:sp>
      <p:sp>
        <p:nvSpPr>
          <p:cNvPr id="84" name="Rectangle 23">
            <a:extLst>
              <a:ext uri="{FF2B5EF4-FFF2-40B4-BE49-F238E27FC236}">
                <a16:creationId xmlns:a16="http://schemas.microsoft.com/office/drawing/2014/main" id="{A9D6D5FC-46BB-BC4D-858D-B22CE32095B9}"/>
              </a:ext>
            </a:extLst>
          </p:cNvPr>
          <p:cNvSpPr>
            <a:spLocks/>
          </p:cNvSpPr>
          <p:nvPr/>
        </p:nvSpPr>
        <p:spPr>
          <a:xfrm>
            <a:off x="7020000" y="1080000"/>
            <a:ext cx="1620000" cy="5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 Handscanner / Smartphones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081E9C-CA41-E847-90C1-4B074B8226E1}"/>
              </a:ext>
            </a:extLst>
          </p:cNvPr>
          <p:cNvGrpSpPr>
            <a:grpSpLocks noChangeAspect="1"/>
          </p:cNvGrpSpPr>
          <p:nvPr/>
        </p:nvGrpSpPr>
        <p:grpSpPr>
          <a:xfrm>
            <a:off x="7232105" y="1962150"/>
            <a:ext cx="1195790" cy="2032848"/>
            <a:chOff x="7330235" y="1916512"/>
            <a:chExt cx="900000" cy="1530000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2963FA1-C5D5-3845-96C8-77DFAAEDAFA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330235" y="1916512"/>
              <a:ext cx="900000" cy="1530000"/>
            </a:xfrm>
            <a:prstGeom prst="roundRect">
              <a:avLst>
                <a:gd name="adj" fmla="val 5362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E7E8DC79-FCCC-BD4C-AAB6-76A8C3B6F0D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379590" y="2026799"/>
              <a:ext cx="810000" cy="1288800"/>
            </a:xfrm>
            <a:prstGeom prst="roundRect">
              <a:avLst>
                <a:gd name="adj" fmla="val 2793"/>
              </a:avLst>
            </a:prstGeom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510AC579-3BAC-F54C-849B-DB985B06C1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55" y="2892034"/>
            <a:ext cx="1440000" cy="360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65000"/>
              </a:schemeClr>
            </a:solidFill>
          </a:ln>
          <a:effectLst>
            <a:outerShdw blurRad="127000" sx="96000" sy="96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Pfeil: Fünfeck 33">
            <a:extLst>
              <a:ext uri="{FF2B5EF4-FFF2-40B4-BE49-F238E27FC236}">
                <a16:creationId xmlns:a16="http://schemas.microsoft.com/office/drawing/2014/main" id="{207182AC-44D2-D143-A3CA-3434A9AF82C1}"/>
              </a:ext>
            </a:extLst>
          </p:cNvPr>
          <p:cNvSpPr/>
          <p:nvPr/>
        </p:nvSpPr>
        <p:spPr>
          <a:xfrm rot="5400000">
            <a:off x="953243" y="2506231"/>
            <a:ext cx="353225" cy="26529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42AF6698-0518-1E48-90E6-0D0F44945A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905" y="1962150"/>
            <a:ext cx="705968" cy="475761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09F20B7-98CD-EB49-9AB6-A0EC775ADA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632" y="2142550"/>
            <a:ext cx="705968" cy="475761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8A153663-1439-6543-9441-3EB6E5FE7C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799" y="2992392"/>
            <a:ext cx="705967" cy="475761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CE27D4A3-DD4A-5442-A8B9-57798083EB1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61" y="2675791"/>
            <a:ext cx="705968" cy="475761"/>
          </a:xfrm>
          <a:prstGeom prst="rect">
            <a:avLst/>
          </a:prstGeom>
        </p:spPr>
      </p:pic>
      <p:pic>
        <p:nvPicPr>
          <p:cNvPr id="74" name="Grafik 73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35E2915D-457C-6E4E-98FB-31DAFB54BB4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799" y="2477511"/>
            <a:ext cx="705968" cy="47576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0BA70EB-5778-1E4C-8783-47C2878C0AB2}"/>
              </a:ext>
            </a:extLst>
          </p:cNvPr>
          <p:cNvGrpSpPr/>
          <p:nvPr/>
        </p:nvGrpSpPr>
        <p:grpSpPr>
          <a:xfrm>
            <a:off x="409855" y="2025722"/>
            <a:ext cx="1440000" cy="360000"/>
            <a:chOff x="608783" y="2312223"/>
            <a:chExt cx="1440000" cy="360000"/>
          </a:xfrm>
        </p:grpSpPr>
        <p:sp>
          <p:nvSpPr>
            <p:cNvPr id="69" name="Abgerundetes Rechteck 68">
              <a:extLst>
                <a:ext uri="{FF2B5EF4-FFF2-40B4-BE49-F238E27FC236}">
                  <a16:creationId xmlns:a16="http://schemas.microsoft.com/office/drawing/2014/main" id="{D2911C09-4C19-C74B-BB36-235E31C8D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783" y="2312223"/>
              <a:ext cx="1440000" cy="360000"/>
            </a:xfrm>
            <a:prstGeom prst="roundRect">
              <a:avLst>
                <a:gd name="adj" fmla="val 14956"/>
              </a:avLst>
            </a:prstGeom>
            <a:solidFill>
              <a:schemeClr val="bg1"/>
            </a:solidFill>
            <a:ln w="6350">
              <a:solidFill>
                <a:schemeClr val="bg2">
                  <a:lumMod val="65000"/>
                </a:schemeClr>
              </a:solidFill>
            </a:ln>
            <a:effectLst>
              <a:outerShdw blurRad="1270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CF0FD40D-D129-4543-9EB9-E4A27D428F8B}"/>
                </a:ext>
              </a:extLst>
            </p:cNvPr>
            <p:cNvSpPr txBox="1"/>
            <p:nvPr/>
          </p:nvSpPr>
          <p:spPr>
            <a:xfrm>
              <a:off x="610402" y="2315578"/>
              <a:ext cx="1411937" cy="352985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 anchorCtr="1">
              <a:noAutofit/>
            </a:bodyPr>
            <a:lstStyle/>
            <a:p>
              <a:pPr algn="ctr"/>
              <a:r>
                <a:rPr lang="de-DE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onsolas" panose="020B0609020204030204" pitchFamily="49" charset="0"/>
                </a:rPr>
                <a:t>1470</a:t>
              </a:r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BDD20A0B-CBAE-2445-9501-43665B93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90" y="2327344"/>
              <a:ext cx="329452" cy="329452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6C3D69-4E90-8C46-A820-8663764C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7961" y="2327344"/>
              <a:ext cx="329452" cy="329452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D250C912-8E98-164C-A11F-9F28F4D401B3}"/>
              </a:ext>
            </a:extLst>
          </p:cNvPr>
          <p:cNvSpPr/>
          <p:nvPr/>
        </p:nvSpPr>
        <p:spPr>
          <a:xfrm>
            <a:off x="2012248" y="4254588"/>
            <a:ext cx="5680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525353"/>
                </a:solidFill>
              </a:rPr>
              <a:t>HPM®</a:t>
            </a:r>
            <a:r>
              <a:rPr lang="en-GB" sz="2000" dirty="0">
                <a:solidFill>
                  <a:srgbClr val="525353"/>
                </a:solidFill>
              </a:rPr>
              <a:t>: </a:t>
            </a:r>
            <a:r>
              <a:rPr lang="de-DE" sz="2000" dirty="0">
                <a:solidFill>
                  <a:srgbClr val="525353"/>
                </a:solidFill>
              </a:rPr>
              <a:t>einfach – selbst erklärend - robust - sicher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F4570A-73D4-1447-8361-2F77B728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/>
              <a:t>HPM®</a:t>
            </a:r>
            <a:r>
              <a:rPr lang="de-DE" dirty="0"/>
              <a:t> Werkzeuge</a:t>
            </a:r>
          </a:p>
        </p:txBody>
      </p:sp>
      <p:pic>
        <p:nvPicPr>
          <p:cNvPr id="6" name="Grafik 5" descr="Bluetooth">
            <a:extLst>
              <a:ext uri="{FF2B5EF4-FFF2-40B4-BE49-F238E27FC236}">
                <a16:creationId xmlns:a16="http://schemas.microsoft.com/office/drawing/2014/main" id="{D0DD1F04-FC30-BA42-9D77-2BD7F6CF51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59086" y="1978822"/>
            <a:ext cx="720000" cy="7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43A024-CCF4-8942-ABD4-7C6266F7118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4181" y="1962150"/>
            <a:ext cx="777202" cy="7619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65000"/>
              </a:schemeClr>
            </a:solidFill>
          </a:ln>
          <a:effectLst>
            <a:outerShdw blurRad="127000" sx="96000" sy="96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3F7210-8198-5A4B-AAD0-846D886934E8}"/>
              </a:ext>
            </a:extLst>
          </p:cNvPr>
          <p:cNvSpPr txBox="1"/>
          <p:nvPr/>
        </p:nvSpPr>
        <p:spPr>
          <a:xfrm>
            <a:off x="363022" y="3367050"/>
            <a:ext cx="157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An Medizinprodukten,</a:t>
            </a:r>
          </a:p>
          <a:p>
            <a:r>
              <a:rPr lang="de-DE" sz="1200" dirty="0"/>
              <a:t>Räumen, Stellplätzen,</a:t>
            </a:r>
          </a:p>
          <a:p>
            <a:r>
              <a:rPr lang="de-DE" sz="1200" dirty="0"/>
              <a:t>Logistikflächen </a:t>
            </a:r>
          </a:p>
        </p:txBody>
      </p:sp>
      <p:pic>
        <p:nvPicPr>
          <p:cNvPr id="1026" name="Picture 2" descr="2 transparent">
            <a:extLst>
              <a:ext uri="{FF2B5EF4-FFF2-40B4-BE49-F238E27FC236}">
                <a16:creationId xmlns:a16="http://schemas.microsoft.com/office/drawing/2014/main" id="{7B14DC51-BBEE-D645-8C2D-EC0A52C6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883" y="2788021"/>
            <a:ext cx="2146005" cy="12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349774-C46A-CA45-84CA-5CDEB4EA80E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242" y="2008214"/>
            <a:ext cx="1620000" cy="1129904"/>
          </a:xfrm>
          <a:prstGeom prst="roundRect">
            <a:avLst>
              <a:gd name="adj" fmla="val 5100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8249283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01B5-3E97-A54F-80E8-0FB10627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0F4D0A54-8B95-AA4F-A2D3-06CE8BC798B3}"/>
              </a:ext>
            </a:extLst>
          </p:cNvPr>
          <p:cNvSpPr txBox="1">
            <a:spLocks/>
          </p:cNvSpPr>
          <p:nvPr/>
        </p:nvSpPr>
        <p:spPr>
          <a:xfrm>
            <a:off x="304800" y="1197900"/>
            <a:ext cx="6781800" cy="3583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B83663-2565-8C49-A5E0-1D24128283C3}"/>
              </a:ext>
            </a:extLst>
          </p:cNvPr>
          <p:cNvSpPr txBox="1"/>
          <p:nvPr/>
        </p:nvSpPr>
        <p:spPr>
          <a:xfrm>
            <a:off x="914400" y="1242861"/>
            <a:ext cx="879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>
                <a:highlight>
                  <a:srgbClr val="C0C0C0"/>
                </a:highlight>
              </a:rPr>
              <a:t>Vorstellung / Einleitung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Welchen Nutzen hat </a:t>
            </a:r>
            <a:r>
              <a:rPr lang="de-DE" sz="2800" b="1" dirty="0"/>
              <a:t>HPM</a:t>
            </a:r>
            <a:r>
              <a:rPr lang="de-DE" sz="2800" dirty="0"/>
              <a:t>® für Sie?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Wie werden Ihre Prozesse in </a:t>
            </a:r>
            <a:r>
              <a:rPr lang="de-DE" sz="2800" b="1" dirty="0"/>
              <a:t>HPM</a:t>
            </a:r>
            <a:r>
              <a:rPr lang="de-DE" sz="2800" dirty="0"/>
              <a:t>® abgebildet?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Auswertungen mit </a:t>
            </a:r>
            <a:r>
              <a:rPr lang="de-DE" sz="2800" b="1" dirty="0"/>
              <a:t>HPM</a:t>
            </a:r>
            <a:r>
              <a:rPr lang="de-DE" sz="2800" dirty="0"/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342833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855F2E7-E67A-A540-A55A-66A1688F7071}"/>
              </a:ext>
            </a:extLst>
          </p:cNvPr>
          <p:cNvGrpSpPr/>
          <p:nvPr/>
        </p:nvGrpSpPr>
        <p:grpSpPr>
          <a:xfrm>
            <a:off x="4038600" y="2384408"/>
            <a:ext cx="431882" cy="764841"/>
            <a:chOff x="4485744" y="2384408"/>
            <a:chExt cx="431882" cy="764841"/>
          </a:xfrm>
        </p:grpSpPr>
        <p:sp>
          <p:nvSpPr>
            <p:cNvPr id="2" name="Abgerundetes Rechteck 1">
              <a:extLst>
                <a:ext uri="{FF2B5EF4-FFF2-40B4-BE49-F238E27FC236}">
                  <a16:creationId xmlns:a16="http://schemas.microsoft.com/office/drawing/2014/main" id="{908DCEA4-207F-E546-8ADA-880C90540665}"/>
                </a:ext>
              </a:extLst>
            </p:cNvPr>
            <p:cNvSpPr/>
            <p:nvPr/>
          </p:nvSpPr>
          <p:spPr>
            <a:xfrm>
              <a:off x="4485744" y="2384408"/>
              <a:ext cx="431882" cy="764841"/>
            </a:xfrm>
            <a:prstGeom prst="roundRect">
              <a:avLst/>
            </a:prstGeom>
            <a:solidFill>
              <a:srgbClr val="727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" name="Abgerundetes Rechteck 2">
              <a:extLst>
                <a:ext uri="{FF2B5EF4-FFF2-40B4-BE49-F238E27FC236}">
                  <a16:creationId xmlns:a16="http://schemas.microsoft.com/office/drawing/2014/main" id="{6734B197-4D29-8D4E-9FD7-660FCC8BA14F}"/>
                </a:ext>
              </a:extLst>
            </p:cNvPr>
            <p:cNvSpPr/>
            <p:nvPr/>
          </p:nvSpPr>
          <p:spPr>
            <a:xfrm>
              <a:off x="4629685" y="2426040"/>
              <a:ext cx="144000" cy="18000"/>
            </a:xfrm>
            <a:prstGeom prst="roundRect">
              <a:avLst>
                <a:gd name="adj" fmla="val 31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A3C7D1-CFC2-5542-885B-7383B70CEAA6}"/>
                </a:ext>
              </a:extLst>
            </p:cNvPr>
            <p:cNvSpPr/>
            <p:nvPr/>
          </p:nvSpPr>
          <p:spPr>
            <a:xfrm>
              <a:off x="4539685" y="2494297"/>
              <a:ext cx="32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589AD8-79F1-4445-89D9-A1AFD2B17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5685" y="303315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B6DA14F0-CF1C-E445-B57C-7F9F4BFD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522" y="1180710"/>
            <a:ext cx="801030" cy="76484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DD072-873F-894B-9132-5E16ECB48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606" y="1180710"/>
            <a:ext cx="632001" cy="76484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41746C7-0048-1045-9681-E7A0B7372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216" y="1173858"/>
            <a:ext cx="632869" cy="76484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2573774-542F-2745-B709-4757BCA78D7F}"/>
              </a:ext>
            </a:extLst>
          </p:cNvPr>
          <p:cNvGrpSpPr>
            <a:grpSpLocks noChangeAspect="1"/>
          </p:cNvGrpSpPr>
          <p:nvPr/>
        </p:nvGrpSpPr>
        <p:grpSpPr>
          <a:xfrm>
            <a:off x="7330340" y="2384408"/>
            <a:ext cx="1051660" cy="780724"/>
            <a:chOff x="3781847" y="1747083"/>
            <a:chExt cx="2178003" cy="1616890"/>
          </a:xfrm>
        </p:grpSpPr>
        <p:sp>
          <p:nvSpPr>
            <p:cNvPr id="28" name="Ecken des Rechtecks auf der gleichen Seite abrunden 27">
              <a:extLst>
                <a:ext uri="{FF2B5EF4-FFF2-40B4-BE49-F238E27FC236}">
                  <a16:creationId xmlns:a16="http://schemas.microsoft.com/office/drawing/2014/main" id="{4060802F-755B-0043-966A-821077C23855}"/>
                </a:ext>
              </a:extLst>
            </p:cNvPr>
            <p:cNvSpPr/>
            <p:nvPr/>
          </p:nvSpPr>
          <p:spPr>
            <a:xfrm>
              <a:off x="3781850" y="1747083"/>
              <a:ext cx="2178000" cy="1189808"/>
            </a:xfrm>
            <a:prstGeom prst="round2SameRect">
              <a:avLst>
                <a:gd name="adj1" fmla="val 10231"/>
                <a:gd name="adj2" fmla="val 0"/>
              </a:avLst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cken des Rechtecks auf der gleichen Seite abrunden 29">
              <a:extLst>
                <a:ext uri="{FF2B5EF4-FFF2-40B4-BE49-F238E27FC236}">
                  <a16:creationId xmlns:a16="http://schemas.microsoft.com/office/drawing/2014/main" id="{222DC6E2-A779-F84F-A63A-F01E5390CBCC}"/>
                </a:ext>
              </a:extLst>
            </p:cNvPr>
            <p:cNvSpPr/>
            <p:nvPr/>
          </p:nvSpPr>
          <p:spPr>
            <a:xfrm rot="10800000">
              <a:off x="3781847" y="3023111"/>
              <a:ext cx="2178001" cy="340862"/>
            </a:xfrm>
            <a:prstGeom prst="round2Same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cken des Rechtecks auf der gleichen Seite abrunden 30">
              <a:extLst>
                <a:ext uri="{FF2B5EF4-FFF2-40B4-BE49-F238E27FC236}">
                  <a16:creationId xmlns:a16="http://schemas.microsoft.com/office/drawing/2014/main" id="{5E0EDAAA-325E-FE49-9EF3-271EB28B3456}"/>
                </a:ext>
              </a:extLst>
            </p:cNvPr>
            <p:cNvSpPr/>
            <p:nvPr/>
          </p:nvSpPr>
          <p:spPr>
            <a:xfrm>
              <a:off x="3891829" y="1833304"/>
              <a:ext cx="1968437" cy="1022507"/>
            </a:xfrm>
            <a:prstGeom prst="round2SameRect">
              <a:avLst>
                <a:gd name="adj1" fmla="val 10231"/>
                <a:gd name="adj2" fmla="val 0"/>
              </a:avLst>
            </a:prstGeom>
            <a:solidFill>
              <a:schemeClr val="bg1"/>
            </a:solidFill>
            <a:ln w="6350"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4F2C2898-C971-964C-A0F4-234F6EFE9298}"/>
              </a:ext>
            </a:extLst>
          </p:cNvPr>
          <p:cNvSpPr txBox="1"/>
          <p:nvPr/>
        </p:nvSpPr>
        <p:spPr>
          <a:xfrm>
            <a:off x="712723" y="1402872"/>
            <a:ext cx="24916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200"/>
              </a:spcAft>
            </a:pPr>
            <a:r>
              <a:rPr lang="de-DE" sz="2000" dirty="0">
                <a:latin typeface="Calibri" panose="020F0502020204030204" pitchFamily="34" charset="0"/>
              </a:rPr>
              <a:t>… allen gängigen </a:t>
            </a:r>
            <a:br>
              <a:rPr lang="de-DE" sz="2000" dirty="0">
                <a:latin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</a:rPr>
              <a:t>Betriebssystemen</a:t>
            </a:r>
          </a:p>
          <a:p>
            <a:pPr algn="r">
              <a:spcAft>
                <a:spcPts val="4200"/>
              </a:spcAft>
            </a:pPr>
            <a:r>
              <a:rPr lang="de-DE" sz="2000" dirty="0">
                <a:latin typeface="Calibri" panose="020F0502020204030204" pitchFamily="34" charset="0"/>
              </a:rPr>
              <a:t>… allen üblichen</a:t>
            </a:r>
            <a:br>
              <a:rPr lang="de-DE" sz="2000" dirty="0">
                <a:latin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</a:rPr>
              <a:t>Gerätetypen</a:t>
            </a:r>
          </a:p>
          <a:p>
            <a:pPr algn="r">
              <a:spcAft>
                <a:spcPts val="4200"/>
              </a:spcAft>
            </a:pPr>
            <a:r>
              <a:rPr lang="de-DE" sz="2000" dirty="0">
                <a:latin typeface="Calibri" panose="020F0502020204030204" pitchFamily="34" charset="0"/>
              </a:rPr>
              <a:t>… allen aktuellen</a:t>
            </a:r>
            <a:br>
              <a:rPr lang="de-DE" sz="2000" dirty="0">
                <a:latin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</a:rPr>
              <a:t>Browserversionen</a:t>
            </a:r>
            <a:endParaRPr lang="de-DE" sz="20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BF30ACD-942A-BD4C-A29E-18A4FEE6DA6A}"/>
              </a:ext>
            </a:extLst>
          </p:cNvPr>
          <p:cNvGrpSpPr>
            <a:grpSpLocks noChangeAspect="1"/>
          </p:cNvGrpSpPr>
          <p:nvPr/>
        </p:nvGrpSpPr>
        <p:grpSpPr>
          <a:xfrm>
            <a:off x="5314476" y="2384408"/>
            <a:ext cx="1162276" cy="764842"/>
            <a:chOff x="1525130" y="304441"/>
            <a:chExt cx="2880586" cy="1895584"/>
          </a:xfrm>
        </p:grpSpPr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52BC2112-670C-3443-80C7-7BE410CC793C}"/>
                </a:ext>
              </a:extLst>
            </p:cNvPr>
            <p:cNvSpPr/>
            <p:nvPr/>
          </p:nvSpPr>
          <p:spPr>
            <a:xfrm>
              <a:off x="1525130" y="304441"/>
              <a:ext cx="2880586" cy="1895584"/>
            </a:xfrm>
            <a:prstGeom prst="roundRect">
              <a:avLst>
                <a:gd name="adj" fmla="val 4309"/>
              </a:avLst>
            </a:prstGeom>
            <a:solidFill>
              <a:srgbClr val="727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B878277-82B7-8F44-948E-E4468B10CCAE}"/>
                </a:ext>
              </a:extLst>
            </p:cNvPr>
            <p:cNvSpPr/>
            <p:nvPr/>
          </p:nvSpPr>
          <p:spPr>
            <a:xfrm>
              <a:off x="1758235" y="418913"/>
              <a:ext cx="2414376" cy="16666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5D4F582-6EDE-884F-9442-5640410BF732}"/>
              </a:ext>
            </a:extLst>
          </p:cNvPr>
          <p:cNvSpPr txBox="1"/>
          <p:nvPr/>
        </p:nvSpPr>
        <p:spPr>
          <a:xfrm>
            <a:off x="3810328" y="1945552"/>
            <a:ext cx="914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727272"/>
                </a:solidFill>
              </a:rPr>
              <a:t>ANDROID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F76C669-BFD3-3046-BBC8-46DD581AA3AF}"/>
              </a:ext>
            </a:extLst>
          </p:cNvPr>
          <p:cNvSpPr txBox="1"/>
          <p:nvPr/>
        </p:nvSpPr>
        <p:spPr>
          <a:xfrm>
            <a:off x="5638800" y="1945552"/>
            <a:ext cx="609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727272"/>
                </a:solidFill>
              </a:rPr>
              <a:t>iOS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F802BFF-22A3-2046-92AF-7CA56DBF25FF}"/>
              </a:ext>
            </a:extLst>
          </p:cNvPr>
          <p:cNvSpPr txBox="1"/>
          <p:nvPr/>
        </p:nvSpPr>
        <p:spPr>
          <a:xfrm>
            <a:off x="7467600" y="1945552"/>
            <a:ext cx="1162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727272"/>
                </a:solidFill>
              </a:rPr>
              <a:t>WINDOWS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0D6A054-D127-B047-BE96-545C85F6EB12}"/>
              </a:ext>
            </a:extLst>
          </p:cNvPr>
          <p:cNvSpPr txBox="1"/>
          <p:nvPr/>
        </p:nvSpPr>
        <p:spPr>
          <a:xfrm>
            <a:off x="3581400" y="3169095"/>
            <a:ext cx="126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rgbClr val="727272"/>
                </a:solidFill>
              </a:rPr>
              <a:t>SMART DEVICE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99B1B93-55B0-AD44-B474-6CF231220BA4}"/>
              </a:ext>
            </a:extLst>
          </p:cNvPr>
          <p:cNvSpPr txBox="1"/>
          <p:nvPr/>
        </p:nvSpPr>
        <p:spPr>
          <a:xfrm>
            <a:off x="5217000" y="3169095"/>
            <a:ext cx="126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rgbClr val="727272"/>
                </a:solidFill>
              </a:rPr>
              <a:t>TABLET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4D714AC-D6C5-6A4E-ABD5-5478559D2727}"/>
              </a:ext>
            </a:extLst>
          </p:cNvPr>
          <p:cNvSpPr txBox="1"/>
          <p:nvPr/>
        </p:nvSpPr>
        <p:spPr>
          <a:xfrm>
            <a:off x="7198200" y="3169095"/>
            <a:ext cx="126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200" dirty="0">
                <a:solidFill>
                  <a:srgbClr val="727272"/>
                </a:solidFill>
              </a:rPr>
              <a:t>NOTEBOOK / PC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7DE55BE-12AD-F849-8A83-B7C504EE7599}"/>
              </a:ext>
            </a:extLst>
          </p:cNvPr>
          <p:cNvGrpSpPr/>
          <p:nvPr/>
        </p:nvGrpSpPr>
        <p:grpSpPr>
          <a:xfrm>
            <a:off x="3748200" y="3661488"/>
            <a:ext cx="900000" cy="896094"/>
            <a:chOff x="3748200" y="3661488"/>
            <a:chExt cx="900000" cy="896094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C658032-ADC9-7D4E-987D-1B1ABFA5E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0041" y="3661488"/>
              <a:ext cx="637368" cy="637368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DAF38F3E-9797-F141-A98F-4DAEE5B00B03}"/>
                </a:ext>
              </a:extLst>
            </p:cNvPr>
            <p:cNvSpPr txBox="1"/>
            <p:nvPr/>
          </p:nvSpPr>
          <p:spPr>
            <a:xfrm>
              <a:off x="3748200" y="428058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727272"/>
                  </a:solidFill>
                </a:rPr>
                <a:t>FIREFOX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A27AE7E-3C42-574A-9734-005359466DD6}"/>
              </a:ext>
            </a:extLst>
          </p:cNvPr>
          <p:cNvGrpSpPr/>
          <p:nvPr/>
        </p:nvGrpSpPr>
        <p:grpSpPr>
          <a:xfrm>
            <a:off x="4727131" y="3666954"/>
            <a:ext cx="900000" cy="890628"/>
            <a:chOff x="4967400" y="3666954"/>
            <a:chExt cx="900000" cy="890628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97305EF-735A-314E-827A-F0185541F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6457" y="3666954"/>
              <a:ext cx="637368" cy="637368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E59A8E79-FDF9-D34B-A855-56E6BE2C5616}"/>
                </a:ext>
              </a:extLst>
            </p:cNvPr>
            <p:cNvSpPr txBox="1"/>
            <p:nvPr/>
          </p:nvSpPr>
          <p:spPr>
            <a:xfrm>
              <a:off x="4967400" y="428058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727272"/>
                  </a:solidFill>
                </a:rPr>
                <a:t>CHROME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CDC7742-6B9A-E342-9FA8-1F1FBB689C79}"/>
              </a:ext>
            </a:extLst>
          </p:cNvPr>
          <p:cNvGrpSpPr/>
          <p:nvPr/>
        </p:nvGrpSpPr>
        <p:grpSpPr>
          <a:xfrm>
            <a:off x="6717269" y="3686982"/>
            <a:ext cx="900000" cy="870600"/>
            <a:chOff x="6720000" y="3686982"/>
            <a:chExt cx="900000" cy="870600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D94B07F-F49D-0D4B-B7DE-62903098F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4054" y="3686982"/>
              <a:ext cx="640035" cy="637368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93FEED4-607B-8E40-9B33-31609F916E3E}"/>
                </a:ext>
              </a:extLst>
            </p:cNvPr>
            <p:cNvSpPr txBox="1"/>
            <p:nvPr/>
          </p:nvSpPr>
          <p:spPr>
            <a:xfrm>
              <a:off x="6720000" y="428058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727272"/>
                  </a:solidFill>
                </a:rPr>
                <a:t>SAFARI</a:t>
              </a: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CC8C27DF-149F-8D43-AF19-67DA135D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pPr algn="l"/>
            <a:r>
              <a:rPr lang="de-DE" b="1" dirty="0"/>
              <a:t>HPM®</a:t>
            </a:r>
            <a:r>
              <a:rPr lang="de-DE" dirty="0"/>
              <a:t> ist kompatibel mit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F26E9D-FB6D-D24C-898E-C09242D44215}"/>
              </a:ext>
            </a:extLst>
          </p:cNvPr>
          <p:cNvGrpSpPr/>
          <p:nvPr/>
        </p:nvGrpSpPr>
        <p:grpSpPr>
          <a:xfrm>
            <a:off x="5706062" y="3602172"/>
            <a:ext cx="932276" cy="955410"/>
            <a:chOff x="6156085" y="3602172"/>
            <a:chExt cx="932276" cy="955410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7856B90-17D0-6941-B20C-4AF6D5374580}"/>
                </a:ext>
              </a:extLst>
            </p:cNvPr>
            <p:cNvSpPr txBox="1"/>
            <p:nvPr/>
          </p:nvSpPr>
          <p:spPr>
            <a:xfrm>
              <a:off x="6156085" y="428058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727272"/>
                  </a:solidFill>
                </a:rPr>
                <a:t>EDGE</a:t>
              </a:r>
            </a:p>
          </p:txBody>
        </p:sp>
        <p:pic>
          <p:nvPicPr>
            <p:cNvPr id="12290" name="Picture 2" descr="Neuen Microsoft Edge-Browser herunterladen | Microsoft">
              <a:extLst>
                <a:ext uri="{FF2B5EF4-FFF2-40B4-BE49-F238E27FC236}">
                  <a16:creationId xmlns:a16="http://schemas.microsoft.com/office/drawing/2014/main" id="{DA4CFAD7-E663-7B4C-A41B-3C181B1C5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458" y="3602172"/>
              <a:ext cx="897903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C223109-5A7E-FB4D-9FB5-97C7D1DBC971}"/>
              </a:ext>
            </a:extLst>
          </p:cNvPr>
          <p:cNvGrpSpPr/>
          <p:nvPr/>
        </p:nvGrpSpPr>
        <p:grpSpPr>
          <a:xfrm>
            <a:off x="7696200" y="3632529"/>
            <a:ext cx="900000" cy="925053"/>
            <a:chOff x="8286524" y="3632529"/>
            <a:chExt cx="900000" cy="925053"/>
          </a:xfrm>
        </p:grpSpPr>
        <p:pic>
          <p:nvPicPr>
            <p:cNvPr id="12292" name="Picture 4" descr="Opera Mobile Computer-Icons, Web-browser - Werk .ico png herunterladen -  1024*1024 - Kostenlos transparent Symbol png Herunterladen.">
              <a:extLst>
                <a:ext uri="{FF2B5EF4-FFF2-40B4-BE49-F238E27FC236}">
                  <a16:creationId xmlns:a16="http://schemas.microsoft.com/office/drawing/2014/main" id="{8DC8D8C8-126B-374D-9ECB-E0A447089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3632529"/>
              <a:ext cx="738451" cy="73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F5D62858-7B82-DA40-9FFA-8A47B40AF186}"/>
                </a:ext>
              </a:extLst>
            </p:cNvPr>
            <p:cNvSpPr txBox="1"/>
            <p:nvPr/>
          </p:nvSpPr>
          <p:spPr>
            <a:xfrm>
              <a:off x="8286524" y="4280583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727272"/>
                  </a:solidFill>
                </a:rPr>
                <a:t>OPERA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98911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/>
                </a:solidFill>
              </a:rPr>
              <a:t>HPM</a:t>
            </a:r>
            <a:r>
              <a:rPr lang="de-DE" dirty="0">
                <a:solidFill>
                  <a:schemeClr val="bg1"/>
                </a:solidFill>
              </a:rPr>
              <a:t>® Prozessoptimierung Bettenaufbereitung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EEB2467-E347-CE43-8DAA-767CC1B6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18" y="1205982"/>
            <a:ext cx="471503" cy="90406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B493E08-6A4A-E946-952D-416FDF07E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669" y="1320332"/>
            <a:ext cx="962882" cy="82351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C75AA8A-A28E-0A44-9743-212569286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558" y="3852789"/>
            <a:ext cx="523912" cy="91581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CEE81451-F2EE-4F4E-9512-C08FE0F98C45}"/>
              </a:ext>
            </a:extLst>
          </p:cNvPr>
          <p:cNvSpPr txBox="1"/>
          <p:nvPr/>
        </p:nvSpPr>
        <p:spPr>
          <a:xfrm>
            <a:off x="992739" y="4540577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Hygiene</a:t>
            </a:r>
            <a:endParaRPr lang="de-DE" b="1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C1235DB-1BE4-C14A-A5BB-05B97A7B64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20" y="3596257"/>
            <a:ext cx="374857" cy="90423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1D4CE81-BF7C-F546-85C9-D5FB29C71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61" y="3392125"/>
            <a:ext cx="297737" cy="47272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8D484A8-1D07-904A-8381-5363C17F6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86" y="3440467"/>
            <a:ext cx="427071" cy="4270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9643104-C65E-B345-8AA3-C969573A3CEE}"/>
              </a:ext>
            </a:extLst>
          </p:cNvPr>
          <p:cNvSpPr/>
          <p:nvPr/>
        </p:nvSpPr>
        <p:spPr>
          <a:xfrm>
            <a:off x="1101581" y="2105020"/>
            <a:ext cx="6607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/>
              <a:t>Pflege</a:t>
            </a:r>
            <a:endParaRPr lang="de-DE" sz="11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B46A602-F740-DD4D-8786-15E97C10973F}"/>
              </a:ext>
            </a:extLst>
          </p:cNvPr>
          <p:cNvSpPr txBox="1"/>
          <p:nvPr/>
        </p:nvSpPr>
        <p:spPr>
          <a:xfrm>
            <a:off x="2464479" y="4735924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Technikleiter</a:t>
            </a:r>
            <a:endParaRPr lang="de-DE" b="1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0453007-349E-7E4A-B603-062196B75C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64" y="1205982"/>
            <a:ext cx="371754" cy="855874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F35A062D-85E3-9341-BAB3-CD3EFBCCEE7D}"/>
              </a:ext>
            </a:extLst>
          </p:cNvPr>
          <p:cNvSpPr/>
          <p:nvPr/>
        </p:nvSpPr>
        <p:spPr>
          <a:xfrm>
            <a:off x="427261" y="4825274"/>
            <a:ext cx="89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A42ADDA-50ED-6C49-B320-65727FE28BF6}"/>
              </a:ext>
            </a:extLst>
          </p:cNvPr>
          <p:cNvCxnSpPr>
            <a:cxnSpLocks/>
          </p:cNvCxnSpPr>
          <p:nvPr/>
        </p:nvCxnSpPr>
        <p:spPr>
          <a:xfrm>
            <a:off x="2145619" y="1428750"/>
            <a:ext cx="2695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EFE2A70-4429-AC43-91CC-ACD8DF2956AA}"/>
              </a:ext>
            </a:extLst>
          </p:cNvPr>
          <p:cNvCxnSpPr>
            <a:cxnSpLocks/>
          </p:cNvCxnSpPr>
          <p:nvPr/>
        </p:nvCxnSpPr>
        <p:spPr>
          <a:xfrm>
            <a:off x="2145619" y="1881882"/>
            <a:ext cx="2695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9131E24-A913-A54F-B516-681FEE3A90F8}"/>
              </a:ext>
            </a:extLst>
          </p:cNvPr>
          <p:cNvCxnSpPr>
            <a:cxnSpLocks/>
          </p:cNvCxnSpPr>
          <p:nvPr/>
        </p:nvCxnSpPr>
        <p:spPr>
          <a:xfrm flipH="1">
            <a:off x="1891736" y="2219098"/>
            <a:ext cx="2756465" cy="174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E356F63B-DAE8-3C41-B8AA-3B6FD5FF0E08}"/>
              </a:ext>
            </a:extLst>
          </p:cNvPr>
          <p:cNvCxnSpPr>
            <a:cxnSpLocks/>
          </p:cNvCxnSpPr>
          <p:nvPr/>
        </p:nvCxnSpPr>
        <p:spPr>
          <a:xfrm flipH="1">
            <a:off x="3150869" y="2366630"/>
            <a:ext cx="1690646" cy="166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749929EC-F8F4-2746-AECE-303FF38F79D0}"/>
              </a:ext>
            </a:extLst>
          </p:cNvPr>
          <p:cNvCxnSpPr/>
          <p:nvPr/>
        </p:nvCxnSpPr>
        <p:spPr>
          <a:xfrm flipH="1">
            <a:off x="3581400" y="2493890"/>
            <a:ext cx="1676400" cy="1678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EBBE5E4E-D1B9-2347-9371-C5CC3F9DB6C4}"/>
              </a:ext>
            </a:extLst>
          </p:cNvPr>
          <p:cNvSpPr txBox="1"/>
          <p:nvPr/>
        </p:nvSpPr>
        <p:spPr>
          <a:xfrm>
            <a:off x="2211952" y="1078973"/>
            <a:ext cx="254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Bett an Aufbereitung übergeben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A0757A7-4150-A146-A60A-ED0500DA7E8C}"/>
              </a:ext>
            </a:extLst>
          </p:cNvPr>
          <p:cNvSpPr txBox="1"/>
          <p:nvPr/>
        </p:nvSpPr>
        <p:spPr>
          <a:xfrm>
            <a:off x="2464479" y="1570130"/>
            <a:ext cx="1979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Kontamination zuweisen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66186149-122C-EF47-BBE3-7FBC7114EA55}"/>
              </a:ext>
            </a:extLst>
          </p:cNvPr>
          <p:cNvSpPr txBox="1"/>
          <p:nvPr/>
        </p:nvSpPr>
        <p:spPr>
          <a:xfrm rot="19642311">
            <a:off x="2167604" y="2632837"/>
            <a:ext cx="250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Kontaminiertes Bett aufbereitet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1C593249-1313-A248-A8BE-58A3F0771F74}"/>
              </a:ext>
            </a:extLst>
          </p:cNvPr>
          <p:cNvSpPr txBox="1"/>
          <p:nvPr/>
        </p:nvSpPr>
        <p:spPr>
          <a:xfrm rot="18930300">
            <a:off x="2932865" y="2897577"/>
            <a:ext cx="2029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Defektes Bett aufbereitet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0FF4CA55-BA23-2845-B0CF-AC675B1C3791}"/>
              </a:ext>
            </a:extLst>
          </p:cNvPr>
          <p:cNvSpPr txBox="1"/>
          <p:nvPr/>
        </p:nvSpPr>
        <p:spPr>
          <a:xfrm rot="18837328">
            <a:off x="3656709" y="3094097"/>
            <a:ext cx="130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Defektmeldung</a:t>
            </a:r>
          </a:p>
        </p:txBody>
      </p:sp>
      <p:pic>
        <p:nvPicPr>
          <p:cNvPr id="94" name="Grafik 93" descr="Bluetooth">
            <a:extLst>
              <a:ext uri="{FF2B5EF4-FFF2-40B4-BE49-F238E27FC236}">
                <a16:creationId xmlns:a16="http://schemas.microsoft.com/office/drawing/2014/main" id="{3CA68456-96BE-9146-BF14-25D9777FF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035" y="2600843"/>
            <a:ext cx="720000" cy="720000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9BF3341B-526D-814A-A256-E2338513C265}"/>
              </a:ext>
            </a:extLst>
          </p:cNvPr>
          <p:cNvSpPr/>
          <p:nvPr/>
        </p:nvSpPr>
        <p:spPr>
          <a:xfrm>
            <a:off x="4177798" y="4039804"/>
            <a:ext cx="788403" cy="4821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STK</a:t>
            </a:r>
          </a:p>
        </p:txBody>
      </p: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AF596C6C-154B-D241-AB46-C6CDC7B1DB9B}"/>
              </a:ext>
            </a:extLst>
          </p:cNvPr>
          <p:cNvCxnSpPr>
            <a:cxnSpLocks/>
          </p:cNvCxnSpPr>
          <p:nvPr/>
        </p:nvCxnSpPr>
        <p:spPr>
          <a:xfrm flipV="1">
            <a:off x="4725851" y="2501983"/>
            <a:ext cx="662279" cy="153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A142EA49-D9D0-7245-825D-119926340A4B}"/>
              </a:ext>
            </a:extLst>
          </p:cNvPr>
          <p:cNvCxnSpPr>
            <a:cxnSpLocks/>
          </p:cNvCxnSpPr>
          <p:nvPr/>
        </p:nvCxnSpPr>
        <p:spPr>
          <a:xfrm flipH="1">
            <a:off x="3506508" y="4306032"/>
            <a:ext cx="648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C7AAEC41-5B8B-3240-A433-48D7B2056337}"/>
              </a:ext>
            </a:extLst>
          </p:cNvPr>
          <p:cNvSpPr txBox="1"/>
          <p:nvPr/>
        </p:nvSpPr>
        <p:spPr>
          <a:xfrm>
            <a:off x="6512442" y="4413454"/>
            <a:ext cx="165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Echtzeitübersicht </a:t>
            </a:r>
          </a:p>
          <a:p>
            <a:pPr algn="ctr"/>
            <a:r>
              <a:rPr lang="de-DE" sz="1400" dirty="0"/>
              <a:t>über unreine Betten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01B77DF1-462F-C643-9856-8B2B90261BBC}"/>
              </a:ext>
            </a:extLst>
          </p:cNvPr>
          <p:cNvSpPr txBox="1"/>
          <p:nvPr/>
        </p:nvSpPr>
        <p:spPr>
          <a:xfrm>
            <a:off x="92841" y="3841229"/>
            <a:ext cx="85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Produkte- Finder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9821EA0F-C306-7745-8C89-1B562573A53C}"/>
              </a:ext>
            </a:extLst>
          </p:cNvPr>
          <p:cNvSpPr txBox="1"/>
          <p:nvPr/>
        </p:nvSpPr>
        <p:spPr>
          <a:xfrm rot="20365643">
            <a:off x="2700059" y="2341138"/>
            <a:ext cx="1132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BLE - Tracking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BBA53F4-1D31-5C4F-B269-BA4EE5378E72}"/>
              </a:ext>
            </a:extLst>
          </p:cNvPr>
          <p:cNvCxnSpPr>
            <a:cxnSpLocks/>
          </p:cNvCxnSpPr>
          <p:nvPr/>
        </p:nvCxnSpPr>
        <p:spPr>
          <a:xfrm flipV="1">
            <a:off x="2438411" y="2049148"/>
            <a:ext cx="1687150" cy="5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DE378D9-2A0E-4541-A4AF-BA4D23B5075B}"/>
              </a:ext>
            </a:extLst>
          </p:cNvPr>
          <p:cNvSpPr txBox="1"/>
          <p:nvPr/>
        </p:nvSpPr>
        <p:spPr>
          <a:xfrm rot="20625235">
            <a:off x="2663331" y="2105710"/>
            <a:ext cx="81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Standort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0EFDAE5-B179-EC44-9687-6052086ED6CE}"/>
              </a:ext>
            </a:extLst>
          </p:cNvPr>
          <p:cNvSpPr txBox="1"/>
          <p:nvPr/>
        </p:nvSpPr>
        <p:spPr>
          <a:xfrm rot="3975548">
            <a:off x="1563599" y="2562074"/>
            <a:ext cx="130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Defektmeldung</a:t>
            </a:r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3075C98A-17C1-5D4C-B4ED-AC1A7FB81A41}"/>
              </a:ext>
            </a:extLst>
          </p:cNvPr>
          <p:cNvCxnSpPr>
            <a:cxnSpLocks/>
          </p:cNvCxnSpPr>
          <p:nvPr/>
        </p:nvCxnSpPr>
        <p:spPr>
          <a:xfrm>
            <a:off x="1832121" y="2118930"/>
            <a:ext cx="744530" cy="185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2AB048B-A995-694D-9DDE-C5E627B8A2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5" y="1056570"/>
            <a:ext cx="792000" cy="1260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CFBAEE-7E5E-B34A-BF07-F48914D648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5" y="2522896"/>
            <a:ext cx="792000" cy="1302631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279BC35-100D-504D-BFF4-1F719EE07DEA}"/>
              </a:ext>
            </a:extLst>
          </p:cNvPr>
          <p:cNvGrpSpPr>
            <a:grpSpLocks noChangeAspect="1"/>
          </p:cNvGrpSpPr>
          <p:nvPr/>
        </p:nvGrpSpPr>
        <p:grpSpPr>
          <a:xfrm>
            <a:off x="7812000" y="1008000"/>
            <a:ext cx="827579" cy="1440000"/>
            <a:chOff x="6016799" y="1085850"/>
            <a:chExt cx="1908000" cy="3319997"/>
          </a:xfrm>
          <a:effectLst>
            <a:outerShdw blurRad="50800" dist="12700" sx="101000" sy="101000" algn="ctr" rotWithShape="0">
              <a:prstClr val="black">
                <a:alpha val="40000"/>
              </a:prstClr>
            </a:outerShdw>
          </a:effectLst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9A8B7367-DCE8-9F4C-B452-DFEAB4A8C46F}"/>
                </a:ext>
              </a:extLst>
            </p:cNvPr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6799" y="1085850"/>
              <a:ext cx="1908000" cy="3319997"/>
            </a:xfrm>
            <a:prstGeom prst="rect">
              <a:avLst/>
            </a:prstGeom>
            <a:effectLst/>
          </p:spPr>
        </p:pic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445E2CB8-38F7-3A48-84E8-17EBD1946C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8000" y="1352549"/>
              <a:ext cx="1584000" cy="2746113"/>
              <a:chOff x="6237920" y="1559490"/>
              <a:chExt cx="1544400" cy="2677460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9BAF673-6C2C-164D-8AC4-B306568B7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37920" y="1559490"/>
                <a:ext cx="1544400" cy="2316601"/>
              </a:xfrm>
              <a:prstGeom prst="rect">
                <a:avLst/>
              </a:prstGeom>
              <a:effectLst/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AB885F5B-602B-8A49-B77B-31D6D9CF6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37920" y="2628002"/>
                <a:ext cx="1544400" cy="1608948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33A620DE-1452-5243-BD7E-51AE84993B62}"/>
                </a:ext>
              </a:extLst>
            </p:cNvPr>
            <p:cNvGrpSpPr/>
            <p:nvPr/>
          </p:nvGrpSpPr>
          <p:grpSpPr>
            <a:xfrm>
              <a:off x="6121975" y="1334850"/>
              <a:ext cx="1709124" cy="2815564"/>
              <a:chOff x="5538626" y="2779843"/>
              <a:chExt cx="905619" cy="1491892"/>
            </a:xfrm>
          </p:grpSpPr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6301F468-A519-7742-A975-1BA6C7F624F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5540069" y="2779843"/>
                <a:ext cx="904176" cy="901498"/>
              </a:xfrm>
              <a:prstGeom prst="round2SameRect">
                <a:avLst>
                  <a:gd name="adj1" fmla="val 1560"/>
                  <a:gd name="adj2" fmla="val 0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2700" dir="135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447602A0-0C30-3944-A25C-0FD937849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38626" y="3670391"/>
                <a:ext cx="904669" cy="601344"/>
              </a:xfrm>
              <a:prstGeom prst="rect">
                <a:avLst/>
              </a:prstGeom>
            </p:spPr>
          </p:pic>
        </p:grp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FC6C132-7DCE-104F-A273-2272A0F6856E}"/>
              </a:ext>
            </a:extLst>
          </p:cNvPr>
          <p:cNvGrpSpPr>
            <a:grpSpLocks noChangeAspect="1"/>
          </p:cNvGrpSpPr>
          <p:nvPr/>
        </p:nvGrpSpPr>
        <p:grpSpPr>
          <a:xfrm>
            <a:off x="6921511" y="1008000"/>
            <a:ext cx="826977" cy="1440000"/>
            <a:chOff x="6588000" y="1116000"/>
            <a:chExt cx="2016000" cy="3510424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414B57F-F335-6641-8CB5-B24F1AF1F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000" y="1116000"/>
              <a:ext cx="2016000" cy="3510424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B8EAC110-C80A-4548-BE42-692E6823E3F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5999" y="1379282"/>
              <a:ext cx="1818000" cy="2973363"/>
            </a:xfrm>
            <a:prstGeom prst="roundRect">
              <a:avLst>
                <a:gd name="adj" fmla="val 2554"/>
              </a:avLst>
            </a:prstGeom>
            <a:effectLst>
              <a:innerShdw blurRad="38100" dist="25400" dir="135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93DA2964-2C30-8D44-8FE3-A9FDEE9C0A25}"/>
              </a:ext>
            </a:extLst>
          </p:cNvPr>
          <p:cNvGrpSpPr/>
          <p:nvPr/>
        </p:nvGrpSpPr>
        <p:grpSpPr>
          <a:xfrm>
            <a:off x="6512177" y="3861332"/>
            <a:ext cx="1641223" cy="622725"/>
            <a:chOff x="2756973" y="4315121"/>
            <a:chExt cx="1215000" cy="52511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74" name="Trapez 73">
              <a:extLst>
                <a:ext uri="{FF2B5EF4-FFF2-40B4-BE49-F238E27FC236}">
                  <a16:creationId xmlns:a16="http://schemas.microsoft.com/office/drawing/2014/main" id="{AABF84B9-6DBA-194D-A8B2-E5F67170CC21}"/>
                </a:ext>
              </a:extLst>
            </p:cNvPr>
            <p:cNvSpPr/>
            <p:nvPr/>
          </p:nvSpPr>
          <p:spPr>
            <a:xfrm>
              <a:off x="3275933" y="4315121"/>
              <a:ext cx="180000" cy="180000"/>
            </a:xfrm>
            <a:prstGeom prst="trapezoid">
              <a:avLst>
                <a:gd name="adj" fmla="val 29841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48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contrasting" dir="t"/>
            </a:scene3d>
            <a:sp3d extrusionH="76200" contourW="57150" prstMaterial="metal">
              <a:bevelT w="228600" h="457200"/>
              <a:bevelB w="2286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Abgerundetes Rechteck 78">
              <a:extLst>
                <a:ext uri="{FF2B5EF4-FFF2-40B4-BE49-F238E27FC236}">
                  <a16:creationId xmlns:a16="http://schemas.microsoft.com/office/drawing/2014/main" id="{A22F332E-BEFC-8A4B-A7CB-064B197F8BCD}"/>
                </a:ext>
              </a:extLst>
            </p:cNvPr>
            <p:cNvSpPr/>
            <p:nvPr/>
          </p:nvSpPr>
          <p:spPr>
            <a:xfrm rot="16200000">
              <a:off x="3227865" y="4096132"/>
              <a:ext cx="273216" cy="1215000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48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noFill/>
            </a:ln>
            <a:effectLst/>
            <a:scene3d>
              <a:camera prst="perspectiveRelaxedModerately" fov="7200000">
                <a:rot lat="0" lon="17699998" rev="0"/>
              </a:camera>
              <a:lightRig rig="threePt" dir="t"/>
            </a:scene3d>
            <a:sp3d>
              <a:bevelT w="381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2" name="Abgerundetes Rechteck 71">
            <a:extLst>
              <a:ext uri="{FF2B5EF4-FFF2-40B4-BE49-F238E27FC236}">
                <a16:creationId xmlns:a16="http://schemas.microsoft.com/office/drawing/2014/main" id="{E016A9D5-0228-4E44-9239-0E3F2E5DA980}"/>
              </a:ext>
            </a:extLst>
          </p:cNvPr>
          <p:cNvSpPr/>
          <p:nvPr/>
        </p:nvSpPr>
        <p:spPr>
          <a:xfrm>
            <a:off x="6100253" y="2693959"/>
            <a:ext cx="2484000" cy="1472856"/>
          </a:xfrm>
          <a:prstGeom prst="roundRect">
            <a:avLst>
              <a:gd name="adj" fmla="val 5689"/>
            </a:avLst>
          </a:prstGeom>
          <a:solidFill>
            <a:schemeClr val="bg1"/>
          </a:solidFill>
          <a:ln w="38100" cap="rnd"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48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 extrusionH="25400" contourW="25400" prstMaterial="metal">
            <a:bevelT w="25400" h="254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C15EE47-0B5D-1843-A56E-BA64E6EA9538}"/>
              </a:ext>
            </a:extLst>
          </p:cNvPr>
          <p:cNvGrpSpPr>
            <a:grpSpLocks noChangeAspect="1"/>
          </p:cNvGrpSpPr>
          <p:nvPr/>
        </p:nvGrpSpPr>
        <p:grpSpPr>
          <a:xfrm>
            <a:off x="6110652" y="2700000"/>
            <a:ext cx="2448000" cy="1440000"/>
            <a:chOff x="441060" y="2320785"/>
            <a:chExt cx="1852342" cy="10896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08940808-44F9-CB41-AEE3-2A1989E357EB}"/>
                </a:ext>
              </a:extLst>
            </p:cNvPr>
            <p:cNvPicPr>
              <a:picLocks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60" y="2320785"/>
              <a:ext cx="1852342" cy="1089614"/>
            </a:xfrm>
            <a:prstGeom prst="roundRect">
              <a:avLst>
                <a:gd name="adj" fmla="val 4143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84" name="Ecken des Rechtecks auf der gleichen Seite abrunden 83">
              <a:extLst>
                <a:ext uri="{FF2B5EF4-FFF2-40B4-BE49-F238E27FC236}">
                  <a16:creationId xmlns:a16="http://schemas.microsoft.com/office/drawing/2014/main" id="{E1B7FF40-E57B-EF4F-9A13-F5D40E591776}"/>
                </a:ext>
              </a:extLst>
            </p:cNvPr>
            <p:cNvSpPr/>
            <p:nvPr/>
          </p:nvSpPr>
          <p:spPr>
            <a:xfrm>
              <a:off x="441060" y="2320785"/>
              <a:ext cx="1852342" cy="131556"/>
            </a:xfrm>
            <a:prstGeom prst="round2SameRect">
              <a:avLst>
                <a:gd name="adj1" fmla="val 37836"/>
                <a:gd name="adj2" fmla="val 0"/>
              </a:avLst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tlCol="0" anchor="ctr"/>
            <a:lstStyle/>
            <a:p>
              <a:r>
                <a:rPr lang="de-DE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Betten bereit zur Aufbereitung</a:t>
              </a:r>
            </a:p>
          </p:txBody>
        </p:sp>
      </p:grpSp>
      <p:pic>
        <p:nvPicPr>
          <p:cNvPr id="85" name="Grafik 84">
            <a:extLst>
              <a:ext uri="{FF2B5EF4-FFF2-40B4-BE49-F238E27FC236}">
                <a16:creationId xmlns:a16="http://schemas.microsoft.com/office/drawing/2014/main" id="{D9C0420B-73CF-6945-A995-7184042DD56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2376000"/>
            <a:ext cx="283970" cy="720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407A1DF8-0847-A249-9DF4-EE94911882A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2736000"/>
            <a:ext cx="417832" cy="126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2A1C0FB-7965-C142-A831-BF750C197839}"/>
              </a:ext>
            </a:extLst>
          </p:cNvPr>
          <p:cNvGrpSpPr/>
          <p:nvPr/>
        </p:nvGrpSpPr>
        <p:grpSpPr>
          <a:xfrm>
            <a:off x="6030000" y="1008000"/>
            <a:ext cx="828000" cy="1440000"/>
            <a:chOff x="6030000" y="1008000"/>
            <a:chExt cx="828000" cy="1440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1064FF6-B6A2-9A44-B057-72B757777F80}"/>
                </a:ext>
              </a:extLst>
            </p:cNvPr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000" y="1008000"/>
              <a:ext cx="828000" cy="14400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2DCBA60-4B0B-0C41-B7E0-5D7B32532AE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800" y="1116000"/>
              <a:ext cx="745200" cy="1224000"/>
            </a:xfrm>
            <a:prstGeom prst="roundRect">
              <a:avLst>
                <a:gd name="adj" fmla="val 2554"/>
              </a:avLst>
            </a:prstGeom>
            <a:effectLst>
              <a:innerShdw blurRad="38100" dist="25400" dir="135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85652237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789B-1C3D-DA49-A23D-6A8E85A3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„Sonder-Funktionen“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CA513D9-C567-E14A-BE3E-522243D28C9D}"/>
              </a:ext>
            </a:extLst>
          </p:cNvPr>
          <p:cNvSpPr txBox="1">
            <a:spLocks/>
          </p:cNvSpPr>
          <p:nvPr/>
        </p:nvSpPr>
        <p:spPr>
          <a:xfrm>
            <a:off x="304800" y="971550"/>
            <a:ext cx="7215336" cy="3886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Wegeoptimierung, Kapazitäten-Steuerung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Info: Jede 10. Aufbereitung „Komplettaufbereitung“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Info: Jede 10. Aufbereitung: Bett an Technik zur Durchsicht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Anzeige Nutzungsdauer (Matratze)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Anzeige Wartungs-, Prüf- und Eichtermine (STK)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Push Nachricht, wenn ein „Infekt-Bett“ aufbereitet wurde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Push Nachricht, wenn ein defektes Bett aufbereitet wurde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Minimum Aufbereitungsdauer festlegen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Aufbereitungsanleitung mehrsprachig oder als Piktogramm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Verknüpfung zur Abrechnung (Fremdfirmen, Service-Gesellschaften)</a:t>
            </a:r>
          </a:p>
          <a:p>
            <a:pPr marL="6000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Schnittstelle zu CAFM (HSD) </a:t>
            </a:r>
          </a:p>
          <a:p>
            <a:pPr marL="342900" lvl="1">
              <a:spcBef>
                <a:spcPts val="450"/>
              </a:spcBef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3923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Umdenken in der Aufbereitung und bei der Dokumentation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300AE9-28EB-1A4B-9D0E-9E6117A6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89" y="1889003"/>
            <a:ext cx="2706153" cy="235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A6FC7DA-AD50-224E-8566-B99CF4B5E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8030">
            <a:off x="3576942" y="2916806"/>
            <a:ext cx="606365" cy="59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B470B1F-F336-E74B-9434-6AF0A5745735}"/>
              </a:ext>
            </a:extLst>
          </p:cNvPr>
          <p:cNvGrpSpPr/>
          <p:nvPr/>
        </p:nvGrpSpPr>
        <p:grpSpPr>
          <a:xfrm>
            <a:off x="3318774" y="1601717"/>
            <a:ext cx="833313" cy="1070575"/>
            <a:chOff x="6629268" y="2686791"/>
            <a:chExt cx="1167755" cy="1571449"/>
          </a:xfrm>
        </p:grpSpPr>
        <p:pic>
          <p:nvPicPr>
            <p:cNvPr id="7" name="Picture 5" descr="Prüfplakette">
              <a:extLst>
                <a:ext uri="{FF2B5EF4-FFF2-40B4-BE49-F238E27FC236}">
                  <a16:creationId xmlns:a16="http://schemas.microsoft.com/office/drawing/2014/main" id="{B224F6E6-38F3-A14C-87AB-16C3E4FB7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78030">
              <a:off x="6629268" y="2686791"/>
              <a:ext cx="1167755" cy="157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rüfplakette">
              <a:extLst>
                <a:ext uri="{FF2B5EF4-FFF2-40B4-BE49-F238E27FC236}">
                  <a16:creationId xmlns:a16="http://schemas.microsoft.com/office/drawing/2014/main" id="{D35E4283-9B05-EB44-9AB9-3B7BDC8D9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78030">
              <a:off x="6781703" y="3130172"/>
              <a:ext cx="865128" cy="85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EAB5C7CE-A3E2-A646-9A00-87A0BE8F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7987">
            <a:off x="1967249" y="2596924"/>
            <a:ext cx="1558716" cy="19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230A0E2-29FA-BD4C-ADB0-EB275756549A}"/>
              </a:ext>
            </a:extLst>
          </p:cNvPr>
          <p:cNvGraphicFramePr/>
          <p:nvPr/>
        </p:nvGraphicFramePr>
        <p:xfrm>
          <a:off x="5326273" y="1352550"/>
          <a:ext cx="328432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4" descr="2011-11-09_Kennzeichnung am Bett_Seite 1 von 2">
            <a:extLst>
              <a:ext uri="{FF2B5EF4-FFF2-40B4-BE49-F238E27FC236}">
                <a16:creationId xmlns:a16="http://schemas.microsoft.com/office/drawing/2014/main" id="{4DE56EC5-B5D1-914A-A123-EDA5E788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3598">
            <a:off x="206638" y="1613876"/>
            <a:ext cx="1491869" cy="20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Kreuz 11">
            <a:extLst>
              <a:ext uri="{FF2B5EF4-FFF2-40B4-BE49-F238E27FC236}">
                <a16:creationId xmlns:a16="http://schemas.microsoft.com/office/drawing/2014/main" id="{E3751AD0-9B4B-DB47-B43D-17D88B197E23}"/>
              </a:ext>
            </a:extLst>
          </p:cNvPr>
          <p:cNvSpPr/>
          <p:nvPr/>
        </p:nvSpPr>
        <p:spPr>
          <a:xfrm rot="2518036">
            <a:off x="421936" y="1198724"/>
            <a:ext cx="3757857" cy="3739565"/>
          </a:xfrm>
          <a:prstGeom prst="plus">
            <a:avLst>
              <a:gd name="adj" fmla="val 4841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9553185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05F022C-198F-AF47-BCEE-62B8F866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350"/>
            <a:ext cx="8640000" cy="576000"/>
          </a:xfrm>
        </p:spPr>
        <p:txBody>
          <a:bodyPr/>
          <a:lstStyle/>
          <a:p>
            <a:r>
              <a:rPr lang="en-US" b="1" dirty="0"/>
              <a:t>HPM</a:t>
            </a:r>
            <a:r>
              <a:rPr lang="en-US" dirty="0"/>
              <a:t>® </a:t>
            </a:r>
            <a:r>
              <a:rPr lang="de-DE" dirty="0"/>
              <a:t>Produktfinder eliminiert unnötige Suchzeiten</a:t>
            </a:r>
          </a:p>
        </p:txBody>
      </p: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807CD14C-B91C-0F4D-8CCD-DC2C0FD8C1C0}"/>
              </a:ext>
            </a:extLst>
          </p:cNvPr>
          <p:cNvGrpSpPr/>
          <p:nvPr/>
        </p:nvGrpSpPr>
        <p:grpSpPr>
          <a:xfrm>
            <a:off x="531369" y="1518191"/>
            <a:ext cx="891656" cy="672559"/>
            <a:chOff x="2667000" y="1164508"/>
            <a:chExt cx="891656" cy="672559"/>
          </a:xfrm>
        </p:grpSpPr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C27C9146-3963-B04D-8E17-4F54EAA0C78E}"/>
                </a:ext>
              </a:extLst>
            </p:cNvPr>
            <p:cNvSpPr/>
            <p:nvPr/>
          </p:nvSpPr>
          <p:spPr>
            <a:xfrm>
              <a:off x="2667000" y="1240809"/>
              <a:ext cx="891656" cy="596258"/>
            </a:xfrm>
            <a:custGeom>
              <a:avLst/>
              <a:gdLst>
                <a:gd name="connsiteX0" fmla="*/ 80955 w 1399822"/>
                <a:gd name="connsiteY0" fmla="*/ 0 h 936071"/>
                <a:gd name="connsiteX1" fmla="*/ 1318872 w 1399822"/>
                <a:gd name="connsiteY1" fmla="*/ 0 h 936071"/>
                <a:gd name="connsiteX2" fmla="*/ 1399823 w 1399822"/>
                <a:gd name="connsiteY2" fmla="*/ 82556 h 936071"/>
                <a:gd name="connsiteX3" fmla="*/ 1399823 w 1399822"/>
                <a:gd name="connsiteY3" fmla="*/ 853521 h 936071"/>
                <a:gd name="connsiteX4" fmla="*/ 1318872 w 1399822"/>
                <a:gd name="connsiteY4" fmla="*/ 936071 h 936071"/>
                <a:gd name="connsiteX5" fmla="*/ 80955 w 1399822"/>
                <a:gd name="connsiteY5" fmla="*/ 936071 h 936071"/>
                <a:gd name="connsiteX6" fmla="*/ 0 w 1399822"/>
                <a:gd name="connsiteY6" fmla="*/ 853521 h 936071"/>
                <a:gd name="connsiteX7" fmla="*/ 0 w 1399822"/>
                <a:gd name="connsiteY7" fmla="*/ 82556 h 936071"/>
                <a:gd name="connsiteX8" fmla="*/ 80955 w 1399822"/>
                <a:gd name="connsiteY8" fmla="*/ 0 h 93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822" h="936071">
                  <a:moveTo>
                    <a:pt x="80955" y="0"/>
                  </a:moveTo>
                  <a:lnTo>
                    <a:pt x="1318872" y="0"/>
                  </a:lnTo>
                  <a:cubicBezTo>
                    <a:pt x="1363583" y="0"/>
                    <a:pt x="1399823" y="36962"/>
                    <a:pt x="1399823" y="82556"/>
                  </a:cubicBezTo>
                  <a:lnTo>
                    <a:pt x="1399823" y="853521"/>
                  </a:lnTo>
                  <a:cubicBezTo>
                    <a:pt x="1399823" y="899114"/>
                    <a:pt x="1363583" y="936071"/>
                    <a:pt x="1318872" y="936071"/>
                  </a:cubicBezTo>
                  <a:lnTo>
                    <a:pt x="80955" y="936071"/>
                  </a:lnTo>
                  <a:cubicBezTo>
                    <a:pt x="36245" y="936071"/>
                    <a:pt x="0" y="899114"/>
                    <a:pt x="0" y="853521"/>
                  </a:cubicBezTo>
                  <a:lnTo>
                    <a:pt x="0" y="82556"/>
                  </a:lnTo>
                  <a:cubicBezTo>
                    <a:pt x="0" y="36962"/>
                    <a:pt x="36245" y="0"/>
                    <a:pt x="80955" y="0"/>
                  </a:cubicBezTo>
                  <a:close/>
                </a:path>
              </a:pathLst>
            </a:custGeom>
            <a:noFill/>
            <a:ln w="16242" cap="rnd">
              <a:solidFill>
                <a:srgbClr val="FFFFFF">
                  <a:alpha val="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7" name="Grafik 47">
              <a:extLst>
                <a:ext uri="{FF2B5EF4-FFF2-40B4-BE49-F238E27FC236}">
                  <a16:creationId xmlns:a16="http://schemas.microsoft.com/office/drawing/2014/main" id="{EBCB420A-9DB1-DF4B-8C7E-612DA747AEE5}"/>
                </a:ext>
              </a:extLst>
            </p:cNvPr>
            <p:cNvGrpSpPr/>
            <p:nvPr/>
          </p:nvGrpSpPr>
          <p:grpSpPr>
            <a:xfrm>
              <a:off x="3103251" y="1261336"/>
              <a:ext cx="420950" cy="485378"/>
              <a:chOff x="1891816" y="2413319"/>
              <a:chExt cx="660854" cy="762000"/>
            </a:xfrm>
            <a:solidFill>
              <a:schemeClr val="accent1"/>
            </a:solidFill>
          </p:grpSpPr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B445ACC2-633A-3B40-B0F9-E3D894004A57}"/>
                  </a:ext>
                </a:extLst>
              </p:cNvPr>
              <p:cNvSpPr/>
              <p:nvPr/>
            </p:nvSpPr>
            <p:spPr>
              <a:xfrm>
                <a:off x="2044290" y="3015837"/>
                <a:ext cx="141740" cy="92141"/>
              </a:xfrm>
              <a:custGeom>
                <a:avLst/>
                <a:gdLst>
                  <a:gd name="connsiteX0" fmla="*/ 141740 w 141740"/>
                  <a:gd name="connsiteY0" fmla="*/ 46071 h 92141"/>
                  <a:gd name="connsiteX1" fmla="*/ 70870 w 141740"/>
                  <a:gd name="connsiteY1" fmla="*/ 92142 h 92141"/>
                  <a:gd name="connsiteX2" fmla="*/ 0 w 141740"/>
                  <a:gd name="connsiteY2" fmla="*/ 46071 h 92141"/>
                  <a:gd name="connsiteX3" fmla="*/ 70870 w 141740"/>
                  <a:gd name="connsiteY3" fmla="*/ 0 h 92141"/>
                  <a:gd name="connsiteX4" fmla="*/ 141740 w 141740"/>
                  <a:gd name="connsiteY4" fmla="*/ 46071 h 9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40" h="92141">
                    <a:moveTo>
                      <a:pt x="141740" y="46071"/>
                    </a:moveTo>
                    <a:cubicBezTo>
                      <a:pt x="141740" y="71515"/>
                      <a:pt x="110011" y="92142"/>
                      <a:pt x="70870" y="92142"/>
                    </a:cubicBezTo>
                    <a:cubicBezTo>
                      <a:pt x="31730" y="92142"/>
                      <a:pt x="0" y="71515"/>
                      <a:pt x="0" y="46071"/>
                    </a:cubicBezTo>
                    <a:cubicBezTo>
                      <a:pt x="0" y="20627"/>
                      <a:pt x="31730" y="0"/>
                      <a:pt x="70870" y="0"/>
                    </a:cubicBezTo>
                    <a:cubicBezTo>
                      <a:pt x="110011" y="0"/>
                      <a:pt x="141740" y="20627"/>
                      <a:pt x="141740" y="46071"/>
                    </a:cubicBezTo>
                    <a:close/>
                  </a:path>
                </a:pathLst>
              </a:custGeom>
              <a:solidFill>
                <a:srgbClr val="ADADAD"/>
              </a:solidFill>
              <a:ln w="27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F8BC6AC0-C73E-EA40-80F6-8D847D1A1211}"/>
                  </a:ext>
                </a:extLst>
              </p:cNvPr>
              <p:cNvSpPr/>
              <p:nvPr/>
            </p:nvSpPr>
            <p:spPr>
              <a:xfrm>
                <a:off x="2259274" y="3019647"/>
                <a:ext cx="141740" cy="92141"/>
              </a:xfrm>
              <a:custGeom>
                <a:avLst/>
                <a:gdLst>
                  <a:gd name="connsiteX0" fmla="*/ 141740 w 141740"/>
                  <a:gd name="connsiteY0" fmla="*/ 46071 h 92141"/>
                  <a:gd name="connsiteX1" fmla="*/ 70870 w 141740"/>
                  <a:gd name="connsiteY1" fmla="*/ 92142 h 92141"/>
                  <a:gd name="connsiteX2" fmla="*/ 0 w 141740"/>
                  <a:gd name="connsiteY2" fmla="*/ 46071 h 92141"/>
                  <a:gd name="connsiteX3" fmla="*/ 70870 w 141740"/>
                  <a:gd name="connsiteY3" fmla="*/ 0 h 92141"/>
                  <a:gd name="connsiteX4" fmla="*/ 141740 w 141740"/>
                  <a:gd name="connsiteY4" fmla="*/ 46071 h 9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40" h="92141">
                    <a:moveTo>
                      <a:pt x="141740" y="46071"/>
                    </a:moveTo>
                    <a:cubicBezTo>
                      <a:pt x="141740" y="71515"/>
                      <a:pt x="110011" y="92142"/>
                      <a:pt x="70870" y="92142"/>
                    </a:cubicBezTo>
                    <a:cubicBezTo>
                      <a:pt x="31729" y="92142"/>
                      <a:pt x="0" y="71515"/>
                      <a:pt x="0" y="46071"/>
                    </a:cubicBezTo>
                    <a:cubicBezTo>
                      <a:pt x="0" y="20627"/>
                      <a:pt x="31729" y="0"/>
                      <a:pt x="70870" y="0"/>
                    </a:cubicBezTo>
                    <a:cubicBezTo>
                      <a:pt x="110011" y="0"/>
                      <a:pt x="141740" y="20627"/>
                      <a:pt x="141740" y="46071"/>
                    </a:cubicBezTo>
                    <a:close/>
                  </a:path>
                </a:pathLst>
              </a:custGeom>
              <a:solidFill>
                <a:srgbClr val="ADADAD"/>
              </a:solidFill>
              <a:ln w="27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849BA0A7-7441-C944-B186-F80533E7307A}"/>
                  </a:ext>
                </a:extLst>
              </p:cNvPr>
              <p:cNvSpPr/>
              <p:nvPr/>
            </p:nvSpPr>
            <p:spPr>
              <a:xfrm>
                <a:off x="1891816" y="2413319"/>
                <a:ext cx="660854" cy="762000"/>
              </a:xfrm>
              <a:custGeom>
                <a:avLst/>
                <a:gdLst>
                  <a:gd name="connsiteX0" fmla="*/ 56848 w 660854"/>
                  <a:gd name="connsiteY0" fmla="*/ 0 h 762000"/>
                  <a:gd name="connsiteX1" fmla="*/ 607569 w 660854"/>
                  <a:gd name="connsiteY1" fmla="*/ 0 h 762000"/>
                  <a:gd name="connsiteX2" fmla="*/ 660852 w 660854"/>
                  <a:gd name="connsiteY2" fmla="*/ 114879 h 762000"/>
                  <a:gd name="connsiteX3" fmla="*/ 658360 w 660854"/>
                  <a:gd name="connsiteY3" fmla="*/ 647116 h 762000"/>
                  <a:gd name="connsiteX4" fmla="*/ 604006 w 660854"/>
                  <a:gd name="connsiteY4" fmla="*/ 762000 h 762000"/>
                  <a:gd name="connsiteX5" fmla="*/ 53286 w 660854"/>
                  <a:gd name="connsiteY5" fmla="*/ 762000 h 762000"/>
                  <a:gd name="connsiteX6" fmla="*/ 3 w 660854"/>
                  <a:gd name="connsiteY6" fmla="*/ 647116 h 762000"/>
                  <a:gd name="connsiteX7" fmla="*/ 2495 w 660854"/>
                  <a:gd name="connsiteY7" fmla="*/ 114879 h 762000"/>
                  <a:gd name="connsiteX8" fmla="*/ 56848 w 660854"/>
                  <a:gd name="connsiteY8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854" h="762000">
                    <a:moveTo>
                      <a:pt x="56848" y="0"/>
                    </a:moveTo>
                    <a:lnTo>
                      <a:pt x="607569" y="0"/>
                    </a:lnTo>
                    <a:cubicBezTo>
                      <a:pt x="637288" y="0"/>
                      <a:pt x="661142" y="51434"/>
                      <a:pt x="660852" y="114879"/>
                    </a:cubicBezTo>
                    <a:lnTo>
                      <a:pt x="658360" y="647116"/>
                    </a:lnTo>
                    <a:cubicBezTo>
                      <a:pt x="658058" y="710565"/>
                      <a:pt x="633726" y="762000"/>
                      <a:pt x="604006" y="762000"/>
                    </a:cubicBezTo>
                    <a:lnTo>
                      <a:pt x="53286" y="762000"/>
                    </a:lnTo>
                    <a:cubicBezTo>
                      <a:pt x="23567" y="762000"/>
                      <a:pt x="-287" y="710565"/>
                      <a:pt x="3" y="647116"/>
                    </a:cubicBezTo>
                    <a:lnTo>
                      <a:pt x="2495" y="114879"/>
                    </a:lnTo>
                    <a:cubicBezTo>
                      <a:pt x="2797" y="51434"/>
                      <a:pt x="27129" y="0"/>
                      <a:pt x="56848" y="0"/>
                    </a:cubicBezTo>
                    <a:close/>
                  </a:path>
                </a:pathLst>
              </a:custGeom>
              <a:solidFill>
                <a:srgbClr val="004969"/>
              </a:solidFill>
              <a:ln w="6767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BD705FDA-C26A-9C43-B29A-31473C0D2230}"/>
                  </a:ext>
                </a:extLst>
              </p:cNvPr>
              <p:cNvSpPr/>
              <p:nvPr/>
            </p:nvSpPr>
            <p:spPr>
              <a:xfrm>
                <a:off x="2163158" y="2878335"/>
                <a:ext cx="129475" cy="86245"/>
              </a:xfrm>
              <a:custGeom>
                <a:avLst/>
                <a:gdLst>
                  <a:gd name="connsiteX0" fmla="*/ 129475 w 129475"/>
                  <a:gd name="connsiteY0" fmla="*/ 43123 h 86245"/>
                  <a:gd name="connsiteX1" fmla="*/ 64738 w 129475"/>
                  <a:gd name="connsiteY1" fmla="*/ 86246 h 86245"/>
                  <a:gd name="connsiteX2" fmla="*/ 0 w 129475"/>
                  <a:gd name="connsiteY2" fmla="*/ 43123 h 86245"/>
                  <a:gd name="connsiteX3" fmla="*/ 64738 w 129475"/>
                  <a:gd name="connsiteY3" fmla="*/ 0 h 86245"/>
                  <a:gd name="connsiteX4" fmla="*/ 129475 w 129475"/>
                  <a:gd name="connsiteY4" fmla="*/ 43123 h 8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75" h="86245">
                    <a:moveTo>
                      <a:pt x="129475" y="43123"/>
                    </a:moveTo>
                    <a:cubicBezTo>
                      <a:pt x="129475" y="66939"/>
                      <a:pt x="100491" y="86246"/>
                      <a:pt x="64738" y="86246"/>
                    </a:cubicBezTo>
                    <a:cubicBezTo>
                      <a:pt x="28984" y="86246"/>
                      <a:pt x="0" y="66939"/>
                      <a:pt x="0" y="43123"/>
                    </a:cubicBezTo>
                    <a:cubicBezTo>
                      <a:pt x="0" y="19307"/>
                      <a:pt x="28984" y="0"/>
                      <a:pt x="64738" y="0"/>
                    </a:cubicBezTo>
                    <a:cubicBezTo>
                      <a:pt x="100491" y="0"/>
                      <a:pt x="129475" y="19307"/>
                      <a:pt x="129475" y="43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" name="Freihandform 95">
                <a:extLst>
                  <a:ext uri="{FF2B5EF4-FFF2-40B4-BE49-F238E27FC236}">
                    <a16:creationId xmlns:a16="http://schemas.microsoft.com/office/drawing/2014/main" id="{709F84DE-A363-5944-BD7A-66D49E6EEC1D}"/>
                  </a:ext>
                </a:extLst>
              </p:cNvPr>
              <p:cNvSpPr/>
              <p:nvPr/>
            </p:nvSpPr>
            <p:spPr>
              <a:xfrm>
                <a:off x="2372666" y="2878335"/>
                <a:ext cx="129475" cy="86245"/>
              </a:xfrm>
              <a:custGeom>
                <a:avLst/>
                <a:gdLst>
                  <a:gd name="connsiteX0" fmla="*/ 129475 w 129475"/>
                  <a:gd name="connsiteY0" fmla="*/ 43123 h 86245"/>
                  <a:gd name="connsiteX1" fmla="*/ 64738 w 129475"/>
                  <a:gd name="connsiteY1" fmla="*/ 86246 h 86245"/>
                  <a:gd name="connsiteX2" fmla="*/ 0 w 129475"/>
                  <a:gd name="connsiteY2" fmla="*/ 43123 h 86245"/>
                  <a:gd name="connsiteX3" fmla="*/ 64738 w 129475"/>
                  <a:gd name="connsiteY3" fmla="*/ 0 h 86245"/>
                  <a:gd name="connsiteX4" fmla="*/ 129475 w 129475"/>
                  <a:gd name="connsiteY4" fmla="*/ 43123 h 8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75" h="86245">
                    <a:moveTo>
                      <a:pt x="129475" y="43123"/>
                    </a:moveTo>
                    <a:cubicBezTo>
                      <a:pt x="129475" y="66939"/>
                      <a:pt x="100491" y="86246"/>
                      <a:pt x="64738" y="86246"/>
                    </a:cubicBezTo>
                    <a:cubicBezTo>
                      <a:pt x="28984" y="86246"/>
                      <a:pt x="0" y="66939"/>
                      <a:pt x="0" y="43123"/>
                    </a:cubicBezTo>
                    <a:cubicBezTo>
                      <a:pt x="0" y="19307"/>
                      <a:pt x="28984" y="0"/>
                      <a:pt x="64738" y="0"/>
                    </a:cubicBezTo>
                    <a:cubicBezTo>
                      <a:pt x="100491" y="0"/>
                      <a:pt x="129475" y="19307"/>
                      <a:pt x="129475" y="43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7F0DC754-BC3A-8A45-9B78-D06C9C6CD974}"/>
                  </a:ext>
                </a:extLst>
              </p:cNvPr>
              <p:cNvSpPr/>
              <p:nvPr/>
            </p:nvSpPr>
            <p:spPr>
              <a:xfrm>
                <a:off x="1953662" y="2878335"/>
                <a:ext cx="129475" cy="86245"/>
              </a:xfrm>
              <a:custGeom>
                <a:avLst/>
                <a:gdLst>
                  <a:gd name="connsiteX0" fmla="*/ 129475 w 129475"/>
                  <a:gd name="connsiteY0" fmla="*/ 43123 h 86245"/>
                  <a:gd name="connsiteX1" fmla="*/ 64738 w 129475"/>
                  <a:gd name="connsiteY1" fmla="*/ 86246 h 86245"/>
                  <a:gd name="connsiteX2" fmla="*/ 0 w 129475"/>
                  <a:gd name="connsiteY2" fmla="*/ 43123 h 86245"/>
                  <a:gd name="connsiteX3" fmla="*/ 64738 w 129475"/>
                  <a:gd name="connsiteY3" fmla="*/ 0 h 86245"/>
                  <a:gd name="connsiteX4" fmla="*/ 129475 w 129475"/>
                  <a:gd name="connsiteY4" fmla="*/ 43123 h 8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75" h="86245">
                    <a:moveTo>
                      <a:pt x="129475" y="43123"/>
                    </a:moveTo>
                    <a:cubicBezTo>
                      <a:pt x="129475" y="66939"/>
                      <a:pt x="100491" y="86246"/>
                      <a:pt x="64738" y="86246"/>
                    </a:cubicBezTo>
                    <a:cubicBezTo>
                      <a:pt x="28984" y="86246"/>
                      <a:pt x="0" y="66939"/>
                      <a:pt x="0" y="43123"/>
                    </a:cubicBezTo>
                    <a:cubicBezTo>
                      <a:pt x="0" y="19307"/>
                      <a:pt x="28984" y="0"/>
                      <a:pt x="64738" y="0"/>
                    </a:cubicBezTo>
                    <a:cubicBezTo>
                      <a:pt x="100491" y="0"/>
                      <a:pt x="129475" y="19307"/>
                      <a:pt x="129475" y="43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FAF81B7B-8F33-714D-A9C1-2EA4A36A2F90}"/>
                  </a:ext>
                </a:extLst>
              </p:cNvPr>
              <p:cNvSpPr/>
              <p:nvPr/>
            </p:nvSpPr>
            <p:spPr>
              <a:xfrm>
                <a:off x="1953659" y="2523078"/>
                <a:ext cx="548484" cy="321024"/>
              </a:xfrm>
              <a:custGeom>
                <a:avLst/>
                <a:gdLst>
                  <a:gd name="connsiteX0" fmla="*/ 47181 w 548484"/>
                  <a:gd name="connsiteY0" fmla="*/ 0 h 321024"/>
                  <a:gd name="connsiteX1" fmla="*/ 504262 w 548484"/>
                  <a:gd name="connsiteY1" fmla="*/ 0 h 321024"/>
                  <a:gd name="connsiteX2" fmla="*/ 548482 w 548484"/>
                  <a:gd name="connsiteY2" fmla="*/ 48393 h 321024"/>
                  <a:gd name="connsiteX3" fmla="*/ 546405 w 548484"/>
                  <a:gd name="connsiteY3" fmla="*/ 272625 h 321024"/>
                  <a:gd name="connsiteX4" fmla="*/ 501291 w 548484"/>
                  <a:gd name="connsiteY4" fmla="*/ 321024 h 321024"/>
                  <a:gd name="connsiteX5" fmla="*/ 44222 w 548484"/>
                  <a:gd name="connsiteY5" fmla="*/ 321024 h 321024"/>
                  <a:gd name="connsiteX6" fmla="*/ 2 w 548484"/>
                  <a:gd name="connsiteY6" fmla="*/ 272625 h 321024"/>
                  <a:gd name="connsiteX7" fmla="*/ 2079 w 548484"/>
                  <a:gd name="connsiteY7" fmla="*/ 48393 h 321024"/>
                  <a:gd name="connsiteX8" fmla="*/ 47181 w 548484"/>
                  <a:gd name="connsiteY8" fmla="*/ 0 h 32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484" h="321024">
                    <a:moveTo>
                      <a:pt x="47181" y="0"/>
                    </a:moveTo>
                    <a:lnTo>
                      <a:pt x="504262" y="0"/>
                    </a:lnTo>
                    <a:cubicBezTo>
                      <a:pt x="528921" y="0"/>
                      <a:pt x="548721" y="21667"/>
                      <a:pt x="548482" y="48393"/>
                    </a:cubicBezTo>
                    <a:lnTo>
                      <a:pt x="546405" y="272625"/>
                    </a:lnTo>
                    <a:cubicBezTo>
                      <a:pt x="546166" y="299358"/>
                      <a:pt x="525963" y="321024"/>
                      <a:pt x="501291" y="321024"/>
                    </a:cubicBezTo>
                    <a:lnTo>
                      <a:pt x="44222" y="321024"/>
                    </a:lnTo>
                    <a:cubicBezTo>
                      <a:pt x="19551" y="321024"/>
                      <a:pt x="-237" y="299358"/>
                      <a:pt x="2" y="272625"/>
                    </a:cubicBezTo>
                    <a:lnTo>
                      <a:pt x="2079" y="48393"/>
                    </a:lnTo>
                    <a:cubicBezTo>
                      <a:pt x="2318" y="21667"/>
                      <a:pt x="22521" y="0"/>
                      <a:pt x="47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66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7F9428A7-D918-5B45-BDE7-B3BE3F49DEDF}"/>
                  </a:ext>
                </a:extLst>
              </p:cNvPr>
              <p:cNvSpPr/>
              <p:nvPr/>
            </p:nvSpPr>
            <p:spPr>
              <a:xfrm>
                <a:off x="2055760" y="3012866"/>
                <a:ext cx="129475" cy="86245"/>
              </a:xfrm>
              <a:custGeom>
                <a:avLst/>
                <a:gdLst>
                  <a:gd name="connsiteX0" fmla="*/ 129475 w 129475"/>
                  <a:gd name="connsiteY0" fmla="*/ 43123 h 86245"/>
                  <a:gd name="connsiteX1" fmla="*/ 64738 w 129475"/>
                  <a:gd name="connsiteY1" fmla="*/ 86246 h 86245"/>
                  <a:gd name="connsiteX2" fmla="*/ 0 w 129475"/>
                  <a:gd name="connsiteY2" fmla="*/ 43123 h 86245"/>
                  <a:gd name="connsiteX3" fmla="*/ 64738 w 129475"/>
                  <a:gd name="connsiteY3" fmla="*/ 0 h 86245"/>
                  <a:gd name="connsiteX4" fmla="*/ 129475 w 129475"/>
                  <a:gd name="connsiteY4" fmla="*/ 43123 h 8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75" h="86245">
                    <a:moveTo>
                      <a:pt x="129475" y="43123"/>
                    </a:moveTo>
                    <a:cubicBezTo>
                      <a:pt x="129475" y="66939"/>
                      <a:pt x="100491" y="86246"/>
                      <a:pt x="64738" y="86246"/>
                    </a:cubicBezTo>
                    <a:cubicBezTo>
                      <a:pt x="28984" y="86246"/>
                      <a:pt x="0" y="66939"/>
                      <a:pt x="0" y="43123"/>
                    </a:cubicBezTo>
                    <a:cubicBezTo>
                      <a:pt x="0" y="19307"/>
                      <a:pt x="28984" y="0"/>
                      <a:pt x="64738" y="0"/>
                    </a:cubicBezTo>
                    <a:cubicBezTo>
                      <a:pt x="100491" y="0"/>
                      <a:pt x="129475" y="19307"/>
                      <a:pt x="129475" y="43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276371E6-2233-8A4E-80F6-EF98429C7D18}"/>
                  </a:ext>
                </a:extLst>
              </p:cNvPr>
              <p:cNvSpPr/>
              <p:nvPr/>
            </p:nvSpPr>
            <p:spPr>
              <a:xfrm>
                <a:off x="2282475" y="3012866"/>
                <a:ext cx="129475" cy="86245"/>
              </a:xfrm>
              <a:custGeom>
                <a:avLst/>
                <a:gdLst>
                  <a:gd name="connsiteX0" fmla="*/ 129475 w 129475"/>
                  <a:gd name="connsiteY0" fmla="*/ 43123 h 86245"/>
                  <a:gd name="connsiteX1" fmla="*/ 64738 w 129475"/>
                  <a:gd name="connsiteY1" fmla="*/ 86246 h 86245"/>
                  <a:gd name="connsiteX2" fmla="*/ 0 w 129475"/>
                  <a:gd name="connsiteY2" fmla="*/ 43123 h 86245"/>
                  <a:gd name="connsiteX3" fmla="*/ 64738 w 129475"/>
                  <a:gd name="connsiteY3" fmla="*/ 0 h 86245"/>
                  <a:gd name="connsiteX4" fmla="*/ 129475 w 129475"/>
                  <a:gd name="connsiteY4" fmla="*/ 43123 h 8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75" h="86245">
                    <a:moveTo>
                      <a:pt x="129475" y="43123"/>
                    </a:moveTo>
                    <a:cubicBezTo>
                      <a:pt x="129475" y="66939"/>
                      <a:pt x="100491" y="86246"/>
                      <a:pt x="64738" y="86246"/>
                    </a:cubicBezTo>
                    <a:cubicBezTo>
                      <a:pt x="28984" y="86246"/>
                      <a:pt x="0" y="66939"/>
                      <a:pt x="0" y="43123"/>
                    </a:cubicBezTo>
                    <a:cubicBezTo>
                      <a:pt x="0" y="19307"/>
                      <a:pt x="28984" y="0"/>
                      <a:pt x="64738" y="0"/>
                    </a:cubicBezTo>
                    <a:cubicBezTo>
                      <a:pt x="100491" y="0"/>
                      <a:pt x="129475" y="19307"/>
                      <a:pt x="129475" y="43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1" name="Grafik 47">
              <a:extLst>
                <a:ext uri="{FF2B5EF4-FFF2-40B4-BE49-F238E27FC236}">
                  <a16:creationId xmlns:a16="http://schemas.microsoft.com/office/drawing/2014/main" id="{EBCB420A-9DB1-DF4B-8C7E-612DA747AEE5}"/>
                </a:ext>
              </a:extLst>
            </p:cNvPr>
            <p:cNvGrpSpPr/>
            <p:nvPr/>
          </p:nvGrpSpPr>
          <p:grpSpPr>
            <a:xfrm>
              <a:off x="2873399" y="1164508"/>
              <a:ext cx="311129" cy="482946"/>
              <a:chOff x="1423709" y="2417141"/>
              <a:chExt cx="488445" cy="758181"/>
            </a:xfrm>
            <a:solidFill>
              <a:schemeClr val="accent1"/>
            </a:solidFill>
          </p:grpSpPr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01FB6FAA-19A7-9144-A3C3-E63BA2E8F306}"/>
                  </a:ext>
                </a:extLst>
              </p:cNvPr>
              <p:cNvSpPr/>
              <p:nvPr/>
            </p:nvSpPr>
            <p:spPr>
              <a:xfrm>
                <a:off x="1440151" y="2516735"/>
                <a:ext cx="388913" cy="467029"/>
              </a:xfrm>
              <a:custGeom>
                <a:avLst/>
                <a:gdLst>
                  <a:gd name="connsiteX0" fmla="*/ 33457 w 388913"/>
                  <a:gd name="connsiteY0" fmla="*/ 0 h 467029"/>
                  <a:gd name="connsiteX1" fmla="*/ 357556 w 388913"/>
                  <a:gd name="connsiteY1" fmla="*/ 0 h 467029"/>
                  <a:gd name="connsiteX2" fmla="*/ 388912 w 388913"/>
                  <a:gd name="connsiteY2" fmla="*/ 70409 h 467029"/>
                  <a:gd name="connsiteX3" fmla="*/ 387446 w 388913"/>
                  <a:gd name="connsiteY3" fmla="*/ 396621 h 467029"/>
                  <a:gd name="connsiteX4" fmla="*/ 355457 w 388913"/>
                  <a:gd name="connsiteY4" fmla="*/ 467030 h 467029"/>
                  <a:gd name="connsiteX5" fmla="*/ 31356 w 388913"/>
                  <a:gd name="connsiteY5" fmla="*/ 467030 h 467029"/>
                  <a:gd name="connsiteX6" fmla="*/ 2 w 388913"/>
                  <a:gd name="connsiteY6" fmla="*/ 396621 h 467029"/>
                  <a:gd name="connsiteX7" fmla="*/ 1468 w 388913"/>
                  <a:gd name="connsiteY7" fmla="*/ 70409 h 467029"/>
                  <a:gd name="connsiteX8" fmla="*/ 33457 w 388913"/>
                  <a:gd name="connsiteY8" fmla="*/ 0 h 46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913" h="467029">
                    <a:moveTo>
                      <a:pt x="33457" y="0"/>
                    </a:moveTo>
                    <a:lnTo>
                      <a:pt x="357556" y="0"/>
                    </a:lnTo>
                    <a:cubicBezTo>
                      <a:pt x="375049" y="0"/>
                      <a:pt x="389087" y="31521"/>
                      <a:pt x="388912" y="70409"/>
                    </a:cubicBezTo>
                    <a:lnTo>
                      <a:pt x="387446" y="396621"/>
                    </a:lnTo>
                    <a:cubicBezTo>
                      <a:pt x="387271" y="435508"/>
                      <a:pt x="372950" y="467030"/>
                      <a:pt x="355457" y="467030"/>
                    </a:cubicBezTo>
                    <a:lnTo>
                      <a:pt x="31356" y="467030"/>
                    </a:lnTo>
                    <a:cubicBezTo>
                      <a:pt x="13864" y="467030"/>
                      <a:pt x="-173" y="435508"/>
                      <a:pt x="2" y="396621"/>
                    </a:cubicBezTo>
                    <a:lnTo>
                      <a:pt x="1468" y="70409"/>
                    </a:lnTo>
                    <a:cubicBezTo>
                      <a:pt x="1644" y="31521"/>
                      <a:pt x="15964" y="0"/>
                      <a:pt x="3345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0644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r>
                  <a:rPr lang="de-DE" dirty="0"/>
                  <a:t>^</a:t>
                </a:r>
              </a:p>
            </p:txBody>
          </p:sp>
          <p:sp>
            <p:nvSpPr>
              <p:cNvPr id="103" name="Freihandform 102">
                <a:extLst>
                  <a:ext uri="{FF2B5EF4-FFF2-40B4-BE49-F238E27FC236}">
                    <a16:creationId xmlns:a16="http://schemas.microsoft.com/office/drawing/2014/main" id="{D9820DA1-69E0-1741-8751-027E5744204E}"/>
                  </a:ext>
                </a:extLst>
              </p:cNvPr>
              <p:cNvSpPr/>
              <p:nvPr/>
            </p:nvSpPr>
            <p:spPr>
              <a:xfrm>
                <a:off x="1450143" y="2940478"/>
                <a:ext cx="462012" cy="164806"/>
              </a:xfrm>
              <a:custGeom>
                <a:avLst/>
                <a:gdLst>
                  <a:gd name="connsiteX0" fmla="*/ 0 w 462012"/>
                  <a:gd name="connsiteY0" fmla="*/ 54871 h 164806"/>
                  <a:gd name="connsiteX1" fmla="*/ 184468 w 462012"/>
                  <a:gd name="connsiteY1" fmla="*/ 54533 h 164806"/>
                  <a:gd name="connsiteX2" fmla="*/ 368936 w 462012"/>
                  <a:gd name="connsiteY2" fmla="*/ 54194 h 164806"/>
                  <a:gd name="connsiteX3" fmla="*/ 277555 w 462012"/>
                  <a:gd name="connsiteY3" fmla="*/ 109246 h 164806"/>
                  <a:gd name="connsiteX4" fmla="*/ 186170 w 462012"/>
                  <a:gd name="connsiteY4" fmla="*/ 164294 h 164806"/>
                  <a:gd name="connsiteX5" fmla="*/ 93087 w 462012"/>
                  <a:gd name="connsiteY5" fmla="*/ 109584 h 16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012" h="164806">
                    <a:moveTo>
                      <a:pt x="0" y="54871"/>
                    </a:moveTo>
                    <a:lnTo>
                      <a:pt x="184468" y="54533"/>
                    </a:lnTo>
                    <a:lnTo>
                      <a:pt x="368936" y="54194"/>
                    </a:lnTo>
                    <a:lnTo>
                      <a:pt x="277555" y="109246"/>
                    </a:lnTo>
                    <a:lnTo>
                      <a:pt x="186170" y="164294"/>
                    </a:lnTo>
                    <a:lnTo>
                      <a:pt x="93087" y="10958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" name="Freihandform 103">
                <a:extLst>
                  <a:ext uri="{FF2B5EF4-FFF2-40B4-BE49-F238E27FC236}">
                    <a16:creationId xmlns:a16="http://schemas.microsoft.com/office/drawing/2014/main" id="{B86B9CE8-FC53-5C4D-9B58-1611FB51D00F}"/>
                  </a:ext>
                </a:extLst>
              </p:cNvPr>
              <p:cNvSpPr/>
              <p:nvPr/>
            </p:nvSpPr>
            <p:spPr>
              <a:xfrm>
                <a:off x="1610757" y="3036457"/>
                <a:ext cx="47700" cy="138865"/>
              </a:xfrm>
              <a:custGeom>
                <a:avLst/>
                <a:gdLst>
                  <a:gd name="connsiteX0" fmla="*/ 0 w 47700"/>
                  <a:gd name="connsiteY0" fmla="*/ 0 h 138865"/>
                  <a:gd name="connsiteX1" fmla="*/ 47701 w 47700"/>
                  <a:gd name="connsiteY1" fmla="*/ 0 h 138865"/>
                  <a:gd name="connsiteX2" fmla="*/ 47701 w 47700"/>
                  <a:gd name="connsiteY2" fmla="*/ 138865 h 138865"/>
                  <a:gd name="connsiteX3" fmla="*/ 0 w 47700"/>
                  <a:gd name="connsiteY3" fmla="*/ 138865 h 13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00" h="138865">
                    <a:moveTo>
                      <a:pt x="0" y="0"/>
                    </a:moveTo>
                    <a:lnTo>
                      <a:pt x="47701" y="0"/>
                    </a:lnTo>
                    <a:lnTo>
                      <a:pt x="47701" y="138865"/>
                    </a:lnTo>
                    <a:lnTo>
                      <a:pt x="0" y="13886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04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 104">
                <a:extLst>
                  <a:ext uri="{FF2B5EF4-FFF2-40B4-BE49-F238E27FC236}">
                    <a16:creationId xmlns:a16="http://schemas.microsoft.com/office/drawing/2014/main" id="{F29D48EA-7D09-9048-880B-51D2AEC3CD97}"/>
                  </a:ext>
                </a:extLst>
              </p:cNvPr>
              <p:cNvSpPr/>
              <p:nvPr/>
            </p:nvSpPr>
            <p:spPr>
              <a:xfrm>
                <a:off x="1423709" y="2417141"/>
                <a:ext cx="421798" cy="44560"/>
              </a:xfrm>
              <a:custGeom>
                <a:avLst/>
                <a:gdLst>
                  <a:gd name="connsiteX0" fmla="*/ 34480 w 421798"/>
                  <a:gd name="connsiteY0" fmla="*/ 0 h 44560"/>
                  <a:gd name="connsiteX1" fmla="*/ 387317 w 421798"/>
                  <a:gd name="connsiteY1" fmla="*/ 0 h 44560"/>
                  <a:gd name="connsiteX2" fmla="*/ 421798 w 421798"/>
                  <a:gd name="connsiteY2" fmla="*/ 6718 h 44560"/>
                  <a:gd name="connsiteX3" fmla="*/ 421798 w 421798"/>
                  <a:gd name="connsiteY3" fmla="*/ 37843 h 44560"/>
                  <a:gd name="connsiteX4" fmla="*/ 387317 w 421798"/>
                  <a:gd name="connsiteY4" fmla="*/ 44560 h 44560"/>
                  <a:gd name="connsiteX5" fmla="*/ 34480 w 421798"/>
                  <a:gd name="connsiteY5" fmla="*/ 44560 h 44560"/>
                  <a:gd name="connsiteX6" fmla="*/ 0 w 421798"/>
                  <a:gd name="connsiteY6" fmla="*/ 37843 h 44560"/>
                  <a:gd name="connsiteX7" fmla="*/ 0 w 421798"/>
                  <a:gd name="connsiteY7" fmla="*/ 6718 h 44560"/>
                  <a:gd name="connsiteX8" fmla="*/ 34480 w 421798"/>
                  <a:gd name="connsiteY8" fmla="*/ 0 h 4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798" h="44560">
                    <a:moveTo>
                      <a:pt x="34480" y="0"/>
                    </a:moveTo>
                    <a:lnTo>
                      <a:pt x="387317" y="0"/>
                    </a:lnTo>
                    <a:cubicBezTo>
                      <a:pt x="406361" y="0"/>
                      <a:pt x="421798" y="3007"/>
                      <a:pt x="421798" y="6718"/>
                    </a:cubicBezTo>
                    <a:lnTo>
                      <a:pt x="421798" y="37843"/>
                    </a:lnTo>
                    <a:cubicBezTo>
                      <a:pt x="421798" y="41553"/>
                      <a:pt x="406361" y="44560"/>
                      <a:pt x="387317" y="44560"/>
                    </a:cubicBezTo>
                    <a:lnTo>
                      <a:pt x="34480" y="44560"/>
                    </a:lnTo>
                    <a:cubicBezTo>
                      <a:pt x="15437" y="44560"/>
                      <a:pt x="0" y="41553"/>
                      <a:pt x="0" y="37843"/>
                    </a:cubicBezTo>
                    <a:lnTo>
                      <a:pt x="0" y="6718"/>
                    </a:lnTo>
                    <a:cubicBezTo>
                      <a:pt x="0" y="3007"/>
                      <a:pt x="15437" y="0"/>
                      <a:pt x="3448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561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 105">
                <a:extLst>
                  <a:ext uri="{FF2B5EF4-FFF2-40B4-BE49-F238E27FC236}">
                    <a16:creationId xmlns:a16="http://schemas.microsoft.com/office/drawing/2014/main" id="{51AC54C3-60D7-644F-B293-486E41419CDF}"/>
                  </a:ext>
                </a:extLst>
              </p:cNvPr>
              <p:cNvSpPr/>
              <p:nvPr/>
            </p:nvSpPr>
            <p:spPr>
              <a:xfrm>
                <a:off x="1588675" y="2450027"/>
                <a:ext cx="91865" cy="61113"/>
              </a:xfrm>
              <a:custGeom>
                <a:avLst/>
                <a:gdLst>
                  <a:gd name="connsiteX0" fmla="*/ 7510 w 91865"/>
                  <a:gd name="connsiteY0" fmla="*/ 0 h 61113"/>
                  <a:gd name="connsiteX1" fmla="*/ 84356 w 91865"/>
                  <a:gd name="connsiteY1" fmla="*/ 0 h 61113"/>
                  <a:gd name="connsiteX2" fmla="*/ 91866 w 91865"/>
                  <a:gd name="connsiteY2" fmla="*/ 9214 h 61113"/>
                  <a:gd name="connsiteX3" fmla="*/ 91866 w 91865"/>
                  <a:gd name="connsiteY3" fmla="*/ 51900 h 61113"/>
                  <a:gd name="connsiteX4" fmla="*/ 84356 w 91865"/>
                  <a:gd name="connsiteY4" fmla="*/ 61114 h 61113"/>
                  <a:gd name="connsiteX5" fmla="*/ 7510 w 91865"/>
                  <a:gd name="connsiteY5" fmla="*/ 61114 h 61113"/>
                  <a:gd name="connsiteX6" fmla="*/ 0 w 91865"/>
                  <a:gd name="connsiteY6" fmla="*/ 51900 h 61113"/>
                  <a:gd name="connsiteX7" fmla="*/ 0 w 91865"/>
                  <a:gd name="connsiteY7" fmla="*/ 9214 h 61113"/>
                  <a:gd name="connsiteX8" fmla="*/ 7510 w 91865"/>
                  <a:gd name="connsiteY8" fmla="*/ 0 h 6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865" h="61113">
                    <a:moveTo>
                      <a:pt x="7510" y="0"/>
                    </a:moveTo>
                    <a:lnTo>
                      <a:pt x="84356" y="0"/>
                    </a:lnTo>
                    <a:cubicBezTo>
                      <a:pt x="88504" y="0"/>
                      <a:pt x="91866" y="4125"/>
                      <a:pt x="91866" y="9214"/>
                    </a:cubicBezTo>
                    <a:lnTo>
                      <a:pt x="91866" y="51900"/>
                    </a:lnTo>
                    <a:cubicBezTo>
                      <a:pt x="91866" y="56989"/>
                      <a:pt x="88504" y="61114"/>
                      <a:pt x="84356" y="61114"/>
                    </a:cubicBezTo>
                    <a:lnTo>
                      <a:pt x="7510" y="61114"/>
                    </a:lnTo>
                    <a:cubicBezTo>
                      <a:pt x="3362" y="61114"/>
                      <a:pt x="0" y="56989"/>
                      <a:pt x="0" y="51900"/>
                    </a:cubicBezTo>
                    <a:lnTo>
                      <a:pt x="0" y="9214"/>
                    </a:lnTo>
                    <a:cubicBezTo>
                      <a:pt x="0" y="4125"/>
                      <a:pt x="3362" y="0"/>
                      <a:pt x="75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132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 106">
                <a:extLst>
                  <a:ext uri="{FF2B5EF4-FFF2-40B4-BE49-F238E27FC236}">
                    <a16:creationId xmlns:a16="http://schemas.microsoft.com/office/drawing/2014/main" id="{9ACDDCB1-6F83-0B41-8184-B3E2944D897A}"/>
                  </a:ext>
                </a:extLst>
              </p:cNvPr>
              <p:cNvSpPr/>
              <p:nvPr/>
            </p:nvSpPr>
            <p:spPr>
              <a:xfrm>
                <a:off x="1455731" y="2532822"/>
                <a:ext cx="357755" cy="440376"/>
              </a:xfrm>
              <a:custGeom>
                <a:avLst/>
                <a:gdLst>
                  <a:gd name="connsiteX0" fmla="*/ 30776 w 357755"/>
                  <a:gd name="connsiteY0" fmla="*/ 0 h 440376"/>
                  <a:gd name="connsiteX1" fmla="*/ 328909 w 357755"/>
                  <a:gd name="connsiteY1" fmla="*/ 0 h 440376"/>
                  <a:gd name="connsiteX2" fmla="*/ 357754 w 357755"/>
                  <a:gd name="connsiteY2" fmla="*/ 66387 h 440376"/>
                  <a:gd name="connsiteX3" fmla="*/ 356405 w 357755"/>
                  <a:gd name="connsiteY3" fmla="*/ 373993 h 440376"/>
                  <a:gd name="connsiteX4" fmla="*/ 326979 w 357755"/>
                  <a:gd name="connsiteY4" fmla="*/ 440376 h 440376"/>
                  <a:gd name="connsiteX5" fmla="*/ 28843 w 357755"/>
                  <a:gd name="connsiteY5" fmla="*/ 440376 h 440376"/>
                  <a:gd name="connsiteX6" fmla="*/ 1 w 357755"/>
                  <a:gd name="connsiteY6" fmla="*/ 373993 h 440376"/>
                  <a:gd name="connsiteX7" fmla="*/ 1350 w 357755"/>
                  <a:gd name="connsiteY7" fmla="*/ 66387 h 440376"/>
                  <a:gd name="connsiteX8" fmla="*/ 30776 w 357755"/>
                  <a:gd name="connsiteY8" fmla="*/ 0 h 44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755" h="440376">
                    <a:moveTo>
                      <a:pt x="30776" y="0"/>
                    </a:moveTo>
                    <a:lnTo>
                      <a:pt x="328909" y="0"/>
                    </a:lnTo>
                    <a:cubicBezTo>
                      <a:pt x="345000" y="0"/>
                      <a:pt x="357914" y="29722"/>
                      <a:pt x="357754" y="66387"/>
                    </a:cubicBezTo>
                    <a:lnTo>
                      <a:pt x="356405" y="373993"/>
                    </a:lnTo>
                    <a:cubicBezTo>
                      <a:pt x="356245" y="410658"/>
                      <a:pt x="343069" y="440376"/>
                      <a:pt x="326979" y="440376"/>
                    </a:cubicBezTo>
                    <a:lnTo>
                      <a:pt x="28843" y="440376"/>
                    </a:lnTo>
                    <a:cubicBezTo>
                      <a:pt x="12754" y="440376"/>
                      <a:pt x="-160" y="410658"/>
                      <a:pt x="1" y="373993"/>
                    </a:cubicBezTo>
                    <a:lnTo>
                      <a:pt x="1350" y="66387"/>
                    </a:lnTo>
                    <a:cubicBezTo>
                      <a:pt x="1511" y="29722"/>
                      <a:pt x="14685" y="0"/>
                      <a:pt x="30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92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 107">
                <a:extLst>
                  <a:ext uri="{FF2B5EF4-FFF2-40B4-BE49-F238E27FC236}">
                    <a16:creationId xmlns:a16="http://schemas.microsoft.com/office/drawing/2014/main" id="{B369333B-8E00-5F4F-A977-2AD8259EB29D}"/>
                  </a:ext>
                </a:extLst>
              </p:cNvPr>
              <p:cNvSpPr/>
              <p:nvPr/>
            </p:nvSpPr>
            <p:spPr>
              <a:xfrm>
                <a:off x="1438665" y="2612963"/>
                <a:ext cx="70805" cy="47625"/>
              </a:xfrm>
              <a:custGeom>
                <a:avLst/>
                <a:gdLst>
                  <a:gd name="connsiteX0" fmla="*/ 0 w 70805"/>
                  <a:gd name="connsiteY0" fmla="*/ 0 h 47625"/>
                  <a:gd name="connsiteX1" fmla="*/ 70805 w 70805"/>
                  <a:gd name="connsiteY1" fmla="*/ 0 h 47625"/>
                  <a:gd name="connsiteX2" fmla="*/ 70805 w 70805"/>
                  <a:gd name="connsiteY2" fmla="*/ 47625 h 47625"/>
                  <a:gd name="connsiteX3" fmla="*/ 0 w 70805"/>
                  <a:gd name="connsiteY3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05" h="47625">
                    <a:moveTo>
                      <a:pt x="0" y="0"/>
                    </a:moveTo>
                    <a:lnTo>
                      <a:pt x="70805" y="0"/>
                    </a:lnTo>
                    <a:lnTo>
                      <a:pt x="7080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7651" cap="sq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109" name="Freihandform 108">
                <a:extLst>
                  <a:ext uri="{FF2B5EF4-FFF2-40B4-BE49-F238E27FC236}">
                    <a16:creationId xmlns:a16="http://schemas.microsoft.com/office/drawing/2014/main" id="{0172EBFC-6FD5-E346-8448-D9BE4A26E88D}"/>
                  </a:ext>
                </a:extLst>
              </p:cNvPr>
              <p:cNvSpPr/>
              <p:nvPr/>
            </p:nvSpPr>
            <p:spPr>
              <a:xfrm>
                <a:off x="1438665" y="2832177"/>
                <a:ext cx="70805" cy="47625"/>
              </a:xfrm>
              <a:custGeom>
                <a:avLst/>
                <a:gdLst>
                  <a:gd name="connsiteX0" fmla="*/ 0 w 70805"/>
                  <a:gd name="connsiteY0" fmla="*/ 0 h 47625"/>
                  <a:gd name="connsiteX1" fmla="*/ 70805 w 70805"/>
                  <a:gd name="connsiteY1" fmla="*/ 0 h 47625"/>
                  <a:gd name="connsiteX2" fmla="*/ 70805 w 70805"/>
                  <a:gd name="connsiteY2" fmla="*/ 47625 h 47625"/>
                  <a:gd name="connsiteX3" fmla="*/ 0 w 70805"/>
                  <a:gd name="connsiteY3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05" h="47625">
                    <a:moveTo>
                      <a:pt x="0" y="0"/>
                    </a:moveTo>
                    <a:lnTo>
                      <a:pt x="70805" y="0"/>
                    </a:lnTo>
                    <a:lnTo>
                      <a:pt x="7080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7651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0" name="Freihandform 109">
                <a:extLst>
                  <a:ext uri="{FF2B5EF4-FFF2-40B4-BE49-F238E27FC236}">
                    <a16:creationId xmlns:a16="http://schemas.microsoft.com/office/drawing/2014/main" id="{719F8898-A3C7-4646-9ED2-C211D3A7A01B}"/>
                  </a:ext>
                </a:extLst>
              </p:cNvPr>
              <p:cNvSpPr/>
              <p:nvPr/>
            </p:nvSpPr>
            <p:spPr>
              <a:xfrm>
                <a:off x="1438665" y="2716201"/>
                <a:ext cx="94407" cy="63500"/>
              </a:xfrm>
              <a:custGeom>
                <a:avLst/>
                <a:gdLst>
                  <a:gd name="connsiteX0" fmla="*/ 0 w 94407"/>
                  <a:gd name="connsiteY0" fmla="*/ 0 h 63500"/>
                  <a:gd name="connsiteX1" fmla="*/ 94407 w 94407"/>
                  <a:gd name="connsiteY1" fmla="*/ 0 h 63500"/>
                  <a:gd name="connsiteX2" fmla="*/ 94407 w 94407"/>
                  <a:gd name="connsiteY2" fmla="*/ 63500 h 63500"/>
                  <a:gd name="connsiteX3" fmla="*/ 0 w 94407"/>
                  <a:gd name="connsiteY3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07" h="63500">
                    <a:moveTo>
                      <a:pt x="0" y="0"/>
                    </a:moveTo>
                    <a:lnTo>
                      <a:pt x="94407" y="0"/>
                    </a:lnTo>
                    <a:lnTo>
                      <a:pt x="94407" y="63500"/>
                    </a:lnTo>
                    <a:lnTo>
                      <a:pt x="0" y="635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534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cxnSp>
        <p:nvCxnSpPr>
          <p:cNvPr id="185" name="Gewinkelte Verbindung 184">
            <a:extLst>
              <a:ext uri="{FF2B5EF4-FFF2-40B4-BE49-F238E27FC236}">
                <a16:creationId xmlns:a16="http://schemas.microsoft.com/office/drawing/2014/main" id="{67AC412E-9C63-C94C-B4C4-A3BFA7489E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16307" y="1540524"/>
            <a:ext cx="893741" cy="516371"/>
          </a:xfrm>
          <a:prstGeom prst="bentConnector3">
            <a:avLst>
              <a:gd name="adj1" fmla="val 9933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afik 122">
            <a:extLst>
              <a:ext uri="{FF2B5EF4-FFF2-40B4-BE49-F238E27FC236}">
                <a16:creationId xmlns:a16="http://schemas.microsoft.com/office/drawing/2014/main" id="{2919E66F-97C6-2D43-8D01-E1075E750EEF}"/>
              </a:ext>
            </a:extLst>
          </p:cNvPr>
          <p:cNvGrpSpPr>
            <a:grpSpLocks noChangeAspect="1"/>
          </p:cNvGrpSpPr>
          <p:nvPr/>
        </p:nvGrpSpPr>
        <p:grpSpPr>
          <a:xfrm>
            <a:off x="1139888" y="4223906"/>
            <a:ext cx="658804" cy="432000"/>
            <a:chOff x="6775488" y="4451213"/>
            <a:chExt cx="1098005" cy="720004"/>
          </a:xfrm>
          <a:solidFill>
            <a:schemeClr val="accent1"/>
          </a:solidFill>
        </p:grpSpPr>
        <p:grpSp>
          <p:nvGrpSpPr>
            <p:cNvPr id="171" name="Grafik 122">
              <a:extLst>
                <a:ext uri="{FF2B5EF4-FFF2-40B4-BE49-F238E27FC236}">
                  <a16:creationId xmlns:a16="http://schemas.microsoft.com/office/drawing/2014/main" id="{2919E66F-97C6-2D43-8D01-E1075E750EEF}"/>
                </a:ext>
              </a:extLst>
            </p:cNvPr>
            <p:cNvGrpSpPr/>
            <p:nvPr/>
          </p:nvGrpSpPr>
          <p:grpSpPr>
            <a:xfrm>
              <a:off x="6775488" y="4451213"/>
              <a:ext cx="1098005" cy="720004"/>
              <a:chOff x="6775488" y="4451213"/>
              <a:chExt cx="1098005" cy="720004"/>
            </a:xfrm>
            <a:solidFill>
              <a:schemeClr val="accent1"/>
            </a:solidFill>
          </p:grpSpPr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7ABCB687-009F-BB4A-A1BE-3151AEF17114}"/>
                  </a:ext>
                </a:extLst>
              </p:cNvPr>
              <p:cNvSpPr/>
              <p:nvPr/>
            </p:nvSpPr>
            <p:spPr>
              <a:xfrm>
                <a:off x="6775488" y="4451213"/>
                <a:ext cx="1098005" cy="720004"/>
              </a:xfrm>
              <a:custGeom>
                <a:avLst/>
                <a:gdLst>
                  <a:gd name="connsiteX0" fmla="*/ 63500 w 1098005"/>
                  <a:gd name="connsiteY0" fmla="*/ 0 h 720004"/>
                  <a:gd name="connsiteX1" fmla="*/ 1034505 w 1098005"/>
                  <a:gd name="connsiteY1" fmla="*/ 0 h 720004"/>
                  <a:gd name="connsiteX2" fmla="*/ 1098005 w 1098005"/>
                  <a:gd name="connsiteY2" fmla="*/ 63500 h 720004"/>
                  <a:gd name="connsiteX3" fmla="*/ 1098005 w 1098005"/>
                  <a:gd name="connsiteY3" fmla="*/ 656505 h 720004"/>
                  <a:gd name="connsiteX4" fmla="*/ 1034505 w 1098005"/>
                  <a:gd name="connsiteY4" fmla="*/ 720005 h 720004"/>
                  <a:gd name="connsiteX5" fmla="*/ 63500 w 1098005"/>
                  <a:gd name="connsiteY5" fmla="*/ 720005 h 720004"/>
                  <a:gd name="connsiteX6" fmla="*/ 0 w 1098005"/>
                  <a:gd name="connsiteY6" fmla="*/ 656505 h 720004"/>
                  <a:gd name="connsiteX7" fmla="*/ 0 w 1098005"/>
                  <a:gd name="connsiteY7" fmla="*/ 63500 h 720004"/>
                  <a:gd name="connsiteX8" fmla="*/ 63500 w 1098005"/>
                  <a:gd name="connsiteY8" fmla="*/ 0 h 72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005" h="720004">
                    <a:moveTo>
                      <a:pt x="63500" y="0"/>
                    </a:moveTo>
                    <a:lnTo>
                      <a:pt x="1034505" y="0"/>
                    </a:lnTo>
                    <a:cubicBezTo>
                      <a:pt x="1069570" y="0"/>
                      <a:pt x="1098005" y="28429"/>
                      <a:pt x="1098005" y="63500"/>
                    </a:cubicBezTo>
                    <a:lnTo>
                      <a:pt x="1098005" y="656505"/>
                    </a:lnTo>
                    <a:cubicBezTo>
                      <a:pt x="1098005" y="691570"/>
                      <a:pt x="1069570" y="720005"/>
                      <a:pt x="1034505" y="720005"/>
                    </a:cubicBezTo>
                    <a:lnTo>
                      <a:pt x="63500" y="720005"/>
                    </a:lnTo>
                    <a:cubicBezTo>
                      <a:pt x="28430" y="720005"/>
                      <a:pt x="0" y="691570"/>
                      <a:pt x="0" y="656505"/>
                    </a:cubicBezTo>
                    <a:lnTo>
                      <a:pt x="0" y="63500"/>
                    </a:lnTo>
                    <a:cubicBezTo>
                      <a:pt x="0" y="28429"/>
                      <a:pt x="28430" y="0"/>
                      <a:pt x="63500" y="0"/>
                    </a:cubicBezTo>
                    <a:close/>
                  </a:path>
                </a:pathLst>
              </a:custGeom>
              <a:solidFill>
                <a:srgbClr val="ADADAD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F29C77AA-539D-674D-A485-179E7C08EBB4}"/>
                  </a:ext>
                </a:extLst>
              </p:cNvPr>
              <p:cNvSpPr/>
              <p:nvPr/>
            </p:nvSpPr>
            <p:spPr>
              <a:xfrm>
                <a:off x="6775488" y="4451213"/>
                <a:ext cx="1098005" cy="720004"/>
              </a:xfrm>
              <a:custGeom>
                <a:avLst/>
                <a:gdLst>
                  <a:gd name="connsiteX0" fmla="*/ 63500 w 1098005"/>
                  <a:gd name="connsiteY0" fmla="*/ 0 h 720004"/>
                  <a:gd name="connsiteX1" fmla="*/ 1034505 w 1098005"/>
                  <a:gd name="connsiteY1" fmla="*/ 0 h 720004"/>
                  <a:gd name="connsiteX2" fmla="*/ 1098005 w 1098005"/>
                  <a:gd name="connsiteY2" fmla="*/ 63500 h 720004"/>
                  <a:gd name="connsiteX3" fmla="*/ 1098005 w 1098005"/>
                  <a:gd name="connsiteY3" fmla="*/ 656505 h 720004"/>
                  <a:gd name="connsiteX4" fmla="*/ 1034505 w 1098005"/>
                  <a:gd name="connsiteY4" fmla="*/ 720005 h 720004"/>
                  <a:gd name="connsiteX5" fmla="*/ 63500 w 1098005"/>
                  <a:gd name="connsiteY5" fmla="*/ 720005 h 720004"/>
                  <a:gd name="connsiteX6" fmla="*/ 0 w 1098005"/>
                  <a:gd name="connsiteY6" fmla="*/ 656505 h 720004"/>
                  <a:gd name="connsiteX7" fmla="*/ 0 w 1098005"/>
                  <a:gd name="connsiteY7" fmla="*/ 63500 h 720004"/>
                  <a:gd name="connsiteX8" fmla="*/ 63500 w 1098005"/>
                  <a:gd name="connsiteY8" fmla="*/ 0 h 72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005" h="720004">
                    <a:moveTo>
                      <a:pt x="63500" y="0"/>
                    </a:moveTo>
                    <a:lnTo>
                      <a:pt x="1034505" y="0"/>
                    </a:lnTo>
                    <a:cubicBezTo>
                      <a:pt x="1069570" y="0"/>
                      <a:pt x="1098005" y="28429"/>
                      <a:pt x="1098005" y="63500"/>
                    </a:cubicBezTo>
                    <a:lnTo>
                      <a:pt x="1098005" y="656505"/>
                    </a:lnTo>
                    <a:cubicBezTo>
                      <a:pt x="1098005" y="691570"/>
                      <a:pt x="1069570" y="720005"/>
                      <a:pt x="1034505" y="720005"/>
                    </a:cubicBezTo>
                    <a:lnTo>
                      <a:pt x="63500" y="720005"/>
                    </a:lnTo>
                    <a:cubicBezTo>
                      <a:pt x="28430" y="720005"/>
                      <a:pt x="0" y="691570"/>
                      <a:pt x="0" y="656505"/>
                    </a:cubicBezTo>
                    <a:lnTo>
                      <a:pt x="0" y="63500"/>
                    </a:lnTo>
                    <a:cubicBezTo>
                      <a:pt x="0" y="28429"/>
                      <a:pt x="28430" y="0"/>
                      <a:pt x="63500" y="0"/>
                    </a:cubicBezTo>
                    <a:close/>
                  </a:path>
                </a:pathLst>
              </a:custGeom>
              <a:solidFill>
                <a:srgbClr val="004969"/>
              </a:solidFill>
              <a:ln w="1263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4" name="Grafik 122">
              <a:extLst>
                <a:ext uri="{FF2B5EF4-FFF2-40B4-BE49-F238E27FC236}">
                  <a16:creationId xmlns:a16="http://schemas.microsoft.com/office/drawing/2014/main" id="{2919E66F-97C6-2D43-8D01-E1075E750EEF}"/>
                </a:ext>
              </a:extLst>
            </p:cNvPr>
            <p:cNvGrpSpPr/>
            <p:nvPr/>
          </p:nvGrpSpPr>
          <p:grpSpPr>
            <a:xfrm>
              <a:off x="6920352" y="4593520"/>
              <a:ext cx="809999" cy="439204"/>
              <a:chOff x="6920352" y="4593520"/>
              <a:chExt cx="809999" cy="439204"/>
            </a:xfrm>
            <a:solidFill>
              <a:schemeClr val="accent1"/>
            </a:solidFill>
          </p:grpSpPr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id="{C3D6FBAE-AB2B-964C-A0F3-41A29689AA04}"/>
                  </a:ext>
                </a:extLst>
              </p:cNvPr>
              <p:cNvSpPr/>
              <p:nvPr/>
            </p:nvSpPr>
            <p:spPr>
              <a:xfrm>
                <a:off x="6920352" y="4593520"/>
                <a:ext cx="809999" cy="439204"/>
              </a:xfrm>
              <a:custGeom>
                <a:avLst/>
                <a:gdLst>
                  <a:gd name="connsiteX0" fmla="*/ 63500 w 809999"/>
                  <a:gd name="connsiteY0" fmla="*/ 0 h 439204"/>
                  <a:gd name="connsiteX1" fmla="*/ 746500 w 809999"/>
                  <a:gd name="connsiteY1" fmla="*/ 0 h 439204"/>
                  <a:gd name="connsiteX2" fmla="*/ 810000 w 809999"/>
                  <a:gd name="connsiteY2" fmla="*/ 63500 h 439204"/>
                  <a:gd name="connsiteX3" fmla="*/ 810000 w 809999"/>
                  <a:gd name="connsiteY3" fmla="*/ 375704 h 439204"/>
                  <a:gd name="connsiteX4" fmla="*/ 746500 w 809999"/>
                  <a:gd name="connsiteY4" fmla="*/ 439204 h 439204"/>
                  <a:gd name="connsiteX5" fmla="*/ 63500 w 809999"/>
                  <a:gd name="connsiteY5" fmla="*/ 439204 h 439204"/>
                  <a:gd name="connsiteX6" fmla="*/ 0 w 809999"/>
                  <a:gd name="connsiteY6" fmla="*/ 375704 h 439204"/>
                  <a:gd name="connsiteX7" fmla="*/ 0 w 809999"/>
                  <a:gd name="connsiteY7" fmla="*/ 63500 h 439204"/>
                  <a:gd name="connsiteX8" fmla="*/ 63500 w 809999"/>
                  <a:gd name="connsiteY8" fmla="*/ 0 h 43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9999" h="439204">
                    <a:moveTo>
                      <a:pt x="63500" y="0"/>
                    </a:moveTo>
                    <a:lnTo>
                      <a:pt x="746500" y="0"/>
                    </a:lnTo>
                    <a:cubicBezTo>
                      <a:pt x="781564" y="0"/>
                      <a:pt x="810000" y="28430"/>
                      <a:pt x="810000" y="63500"/>
                    </a:cubicBezTo>
                    <a:lnTo>
                      <a:pt x="810000" y="375704"/>
                    </a:lnTo>
                    <a:cubicBezTo>
                      <a:pt x="810000" y="410769"/>
                      <a:pt x="781564" y="439204"/>
                      <a:pt x="746500" y="439204"/>
                    </a:cubicBezTo>
                    <a:lnTo>
                      <a:pt x="63500" y="439204"/>
                    </a:lnTo>
                    <a:cubicBezTo>
                      <a:pt x="28430" y="439204"/>
                      <a:pt x="0" y="410769"/>
                      <a:pt x="0" y="375704"/>
                    </a:cubicBezTo>
                    <a:lnTo>
                      <a:pt x="0" y="63500"/>
                    </a:lnTo>
                    <a:cubicBezTo>
                      <a:pt x="0" y="28430"/>
                      <a:pt x="28430" y="0"/>
                      <a:pt x="63500" y="0"/>
                    </a:cubicBezTo>
                    <a:close/>
                  </a:path>
                </a:pathLst>
              </a:custGeom>
              <a:noFill/>
              <a:ln w="3789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id="{7D1F9C9C-9CC9-6C4B-A5C6-2EF0C25B11E5}"/>
                  </a:ext>
                </a:extLst>
              </p:cNvPr>
              <p:cNvSpPr/>
              <p:nvPr/>
            </p:nvSpPr>
            <p:spPr>
              <a:xfrm>
                <a:off x="7049951" y="4697914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id="{4ED1B5BC-095B-314A-BB01-C9922BF5AD24}"/>
                  </a:ext>
                </a:extLst>
              </p:cNvPr>
              <p:cNvSpPr/>
              <p:nvPr/>
            </p:nvSpPr>
            <p:spPr>
              <a:xfrm>
                <a:off x="7215552" y="4697914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id="{E47D11E2-44DD-0547-BAF2-377712E537A1}"/>
                  </a:ext>
                </a:extLst>
              </p:cNvPr>
              <p:cNvSpPr/>
              <p:nvPr/>
            </p:nvSpPr>
            <p:spPr>
              <a:xfrm>
                <a:off x="7381152" y="4697914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9" name="Freihandform 178">
                <a:extLst>
                  <a:ext uri="{FF2B5EF4-FFF2-40B4-BE49-F238E27FC236}">
                    <a16:creationId xmlns:a16="http://schemas.microsoft.com/office/drawing/2014/main" id="{7A416776-CA30-C649-BCC2-8E340B97F3A3}"/>
                  </a:ext>
                </a:extLst>
              </p:cNvPr>
              <p:cNvSpPr/>
              <p:nvPr/>
            </p:nvSpPr>
            <p:spPr>
              <a:xfrm>
                <a:off x="7546747" y="4697914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0" name="Freihandform 179">
                <a:extLst>
                  <a:ext uri="{FF2B5EF4-FFF2-40B4-BE49-F238E27FC236}">
                    <a16:creationId xmlns:a16="http://schemas.microsoft.com/office/drawing/2014/main" id="{4AE50E19-EFC5-A447-AD27-DAC35277A34C}"/>
                  </a:ext>
                </a:extLst>
              </p:cNvPr>
              <p:cNvSpPr/>
              <p:nvPr/>
            </p:nvSpPr>
            <p:spPr>
              <a:xfrm>
                <a:off x="7049951" y="4874317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 180">
                <a:extLst>
                  <a:ext uri="{FF2B5EF4-FFF2-40B4-BE49-F238E27FC236}">
                    <a16:creationId xmlns:a16="http://schemas.microsoft.com/office/drawing/2014/main" id="{1D9742A3-FCC2-B544-9366-7953227919D8}"/>
                  </a:ext>
                </a:extLst>
              </p:cNvPr>
              <p:cNvSpPr/>
              <p:nvPr/>
            </p:nvSpPr>
            <p:spPr>
              <a:xfrm>
                <a:off x="7215552" y="4874317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2" name="Freihandform 181">
                <a:extLst>
                  <a:ext uri="{FF2B5EF4-FFF2-40B4-BE49-F238E27FC236}">
                    <a16:creationId xmlns:a16="http://schemas.microsoft.com/office/drawing/2014/main" id="{1F6DDF3B-9D3C-AD4C-93ED-B4770E577644}"/>
                  </a:ext>
                </a:extLst>
              </p:cNvPr>
              <p:cNvSpPr/>
              <p:nvPr/>
            </p:nvSpPr>
            <p:spPr>
              <a:xfrm>
                <a:off x="7381152" y="4874317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3" name="Freihandform 182">
                <a:extLst>
                  <a:ext uri="{FF2B5EF4-FFF2-40B4-BE49-F238E27FC236}">
                    <a16:creationId xmlns:a16="http://schemas.microsoft.com/office/drawing/2014/main" id="{FD466313-5BDA-1345-9AE4-83CACD2D8AFF}"/>
                  </a:ext>
                </a:extLst>
              </p:cNvPr>
              <p:cNvSpPr/>
              <p:nvPr/>
            </p:nvSpPr>
            <p:spPr>
              <a:xfrm>
                <a:off x="7546747" y="4874317"/>
                <a:ext cx="54000" cy="54000"/>
              </a:xfrm>
              <a:custGeom>
                <a:avLst/>
                <a:gdLst>
                  <a:gd name="connsiteX0" fmla="*/ 54000 w 54000"/>
                  <a:gd name="connsiteY0" fmla="*/ 27000 h 54000"/>
                  <a:gd name="connsiteX1" fmla="*/ 27000 w 54000"/>
                  <a:gd name="connsiteY1" fmla="*/ 54000 h 54000"/>
                  <a:gd name="connsiteX2" fmla="*/ 0 w 54000"/>
                  <a:gd name="connsiteY2" fmla="*/ 27000 h 54000"/>
                  <a:gd name="connsiteX3" fmla="*/ 27000 w 54000"/>
                  <a:gd name="connsiteY3" fmla="*/ 0 h 54000"/>
                  <a:gd name="connsiteX4" fmla="*/ 54000 w 54000"/>
                  <a:gd name="connsiteY4" fmla="*/ 2700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00" h="54000">
                    <a:moveTo>
                      <a:pt x="54000" y="27000"/>
                    </a:move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ubicBezTo>
                      <a:pt x="41912" y="0"/>
                      <a:pt x="54000" y="12088"/>
                      <a:pt x="54000" y="27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86" name="TextBox 2276">
            <a:extLst>
              <a:ext uri="{FF2B5EF4-FFF2-40B4-BE49-F238E27FC236}">
                <a16:creationId xmlns:a16="http://schemas.microsoft.com/office/drawing/2014/main" id="{AFE828B7-07E0-B848-BC70-639C67D7CB4D}"/>
              </a:ext>
            </a:extLst>
          </p:cNvPr>
          <p:cNvSpPr txBox="1"/>
          <p:nvPr/>
        </p:nvSpPr>
        <p:spPr>
          <a:xfrm>
            <a:off x="4983552" y="1123950"/>
            <a:ext cx="3703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HPM®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liefert in Echtzeit die relevanten Daten für den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sicheren Gebrauch von MP:</a:t>
            </a:r>
          </a:p>
        </p:txBody>
      </p:sp>
      <p:sp>
        <p:nvSpPr>
          <p:cNvPr id="92" name="TextBox 2276">
            <a:extLst>
              <a:ext uri="{FF2B5EF4-FFF2-40B4-BE49-F238E27FC236}">
                <a16:creationId xmlns:a16="http://schemas.microsoft.com/office/drawing/2014/main" id="{8B008FE1-9B8F-6A47-A5F0-C2D0D6415FB0}"/>
              </a:ext>
            </a:extLst>
          </p:cNvPr>
          <p:cNvSpPr txBox="1"/>
          <p:nvPr/>
        </p:nvSpPr>
        <p:spPr>
          <a:xfrm>
            <a:off x="5775095" y="3589319"/>
            <a:ext cx="1904999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defPPr>
              <a:defRPr lang="en-US"/>
            </a:defPPr>
            <a:lvl1pPr>
              <a:spcBef>
                <a:spcPts val="12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z="1800" dirty="0"/>
              <a:t>Hygiene-Status</a:t>
            </a:r>
          </a:p>
        </p:txBody>
      </p:sp>
      <p:sp>
        <p:nvSpPr>
          <p:cNvPr id="214" name="Rechteck 213">
            <a:extLst>
              <a:ext uri="{FF2B5EF4-FFF2-40B4-BE49-F238E27FC236}">
                <a16:creationId xmlns:a16="http://schemas.microsoft.com/office/drawing/2014/main" id="{AA626ACA-B27C-BF4D-B9F9-0203A33E68BE}"/>
              </a:ext>
            </a:extLst>
          </p:cNvPr>
          <p:cNvSpPr/>
          <p:nvPr/>
        </p:nvSpPr>
        <p:spPr>
          <a:xfrm>
            <a:off x="5775095" y="2195719"/>
            <a:ext cx="813108" cy="37253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Standort</a:t>
            </a: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3FD5BDF0-4753-B54F-89DA-13320F659913}"/>
              </a:ext>
            </a:extLst>
          </p:cNvPr>
          <p:cNvSpPr/>
          <p:nvPr/>
        </p:nvSpPr>
        <p:spPr>
          <a:xfrm>
            <a:off x="5766812" y="2644369"/>
            <a:ext cx="2118465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Technischer Status</a:t>
            </a:r>
          </a:p>
        </p:txBody>
      </p:sp>
      <p:sp>
        <p:nvSpPr>
          <p:cNvPr id="216" name="Rechteck 215">
            <a:extLst>
              <a:ext uri="{FF2B5EF4-FFF2-40B4-BE49-F238E27FC236}">
                <a16:creationId xmlns:a16="http://schemas.microsoft.com/office/drawing/2014/main" id="{DEF92CA0-44E7-284E-B5ED-DD0A37705F2B}"/>
              </a:ext>
            </a:extLst>
          </p:cNvPr>
          <p:cNvSpPr/>
          <p:nvPr/>
        </p:nvSpPr>
        <p:spPr>
          <a:xfrm>
            <a:off x="5818370" y="3092722"/>
            <a:ext cx="1818447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Wartungsstatus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Rechteck 216">
            <a:extLst>
              <a:ext uri="{FF2B5EF4-FFF2-40B4-BE49-F238E27FC236}">
                <a16:creationId xmlns:a16="http://schemas.microsoft.com/office/drawing/2014/main" id="{07ED3FAB-2030-A740-A9ED-A873CCC2B33C}"/>
              </a:ext>
            </a:extLst>
          </p:cNvPr>
          <p:cNvSpPr/>
          <p:nvPr/>
        </p:nvSpPr>
        <p:spPr>
          <a:xfrm>
            <a:off x="5778691" y="4013467"/>
            <a:ext cx="1599925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Verfügbarkeit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5" name="Grafik 218">
            <a:extLst>
              <a:ext uri="{FF2B5EF4-FFF2-40B4-BE49-F238E27FC236}">
                <a16:creationId xmlns:a16="http://schemas.microsoft.com/office/drawing/2014/main" id="{CC55D620-CE12-5E42-BC0E-E0EAA67CFDA8}"/>
              </a:ext>
            </a:extLst>
          </p:cNvPr>
          <p:cNvGrpSpPr/>
          <p:nvPr/>
        </p:nvGrpSpPr>
        <p:grpSpPr>
          <a:xfrm>
            <a:off x="5267434" y="4075298"/>
            <a:ext cx="357692" cy="348022"/>
            <a:chOff x="3413385" y="5195692"/>
            <a:chExt cx="329617" cy="320706"/>
          </a:xfrm>
          <a:solidFill>
            <a:schemeClr val="accent1"/>
          </a:solidFill>
        </p:grpSpPr>
        <p:sp>
          <p:nvSpPr>
            <p:cNvPr id="226" name="Freihandform 225">
              <a:extLst>
                <a:ext uri="{FF2B5EF4-FFF2-40B4-BE49-F238E27FC236}">
                  <a16:creationId xmlns:a16="http://schemas.microsoft.com/office/drawing/2014/main" id="{FB0E26FF-7558-6246-AB3C-2A8F5B5F48E6}"/>
                </a:ext>
              </a:extLst>
            </p:cNvPr>
            <p:cNvSpPr/>
            <p:nvPr/>
          </p:nvSpPr>
          <p:spPr>
            <a:xfrm>
              <a:off x="3606198" y="5195692"/>
              <a:ext cx="136804" cy="122398"/>
            </a:xfrm>
            <a:custGeom>
              <a:avLst/>
              <a:gdLst>
                <a:gd name="connsiteX0" fmla="*/ 0 w 136804"/>
                <a:gd name="connsiteY0" fmla="*/ 18000 h 122398"/>
                <a:gd name="connsiteX1" fmla="*/ 118796 w 136804"/>
                <a:gd name="connsiteY1" fmla="*/ 122399 h 122398"/>
                <a:gd name="connsiteX2" fmla="*/ 136804 w 136804"/>
                <a:gd name="connsiteY2" fmla="*/ 104399 h 122398"/>
                <a:gd name="connsiteX3" fmla="*/ 115202 w 136804"/>
                <a:gd name="connsiteY3" fmla="*/ 10799 h 122398"/>
                <a:gd name="connsiteX4" fmla="*/ 17996 w 136804"/>
                <a:gd name="connsiteY4" fmla="*/ 0 h 12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04" h="122398">
                  <a:moveTo>
                    <a:pt x="0" y="18000"/>
                  </a:moveTo>
                  <a:lnTo>
                    <a:pt x="118796" y="122399"/>
                  </a:lnTo>
                  <a:lnTo>
                    <a:pt x="136804" y="104399"/>
                  </a:lnTo>
                  <a:lnTo>
                    <a:pt x="115202" y="10799"/>
                  </a:lnTo>
                  <a:lnTo>
                    <a:pt x="17996" y="0"/>
                  </a:lnTo>
                  <a:close/>
                </a:path>
              </a:pathLst>
            </a:custGeom>
            <a:solidFill>
              <a:srgbClr val="6D797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 226">
              <a:extLst>
                <a:ext uri="{FF2B5EF4-FFF2-40B4-BE49-F238E27FC236}">
                  <a16:creationId xmlns:a16="http://schemas.microsoft.com/office/drawing/2014/main" id="{4B5B091A-34F9-4741-9AC7-FCE99F031F14}"/>
                </a:ext>
              </a:extLst>
            </p:cNvPr>
            <p:cNvSpPr/>
            <p:nvPr/>
          </p:nvSpPr>
          <p:spPr>
            <a:xfrm>
              <a:off x="3536639" y="5363298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 227">
              <a:extLst>
                <a:ext uri="{FF2B5EF4-FFF2-40B4-BE49-F238E27FC236}">
                  <a16:creationId xmlns:a16="http://schemas.microsoft.com/office/drawing/2014/main" id="{0F4D49D0-F8BB-9D4D-8AE4-A63167CDE8E8}"/>
                </a:ext>
              </a:extLst>
            </p:cNvPr>
            <p:cNvSpPr/>
            <p:nvPr/>
          </p:nvSpPr>
          <p:spPr>
            <a:xfrm>
              <a:off x="3576124" y="5246404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 228">
              <a:extLst>
                <a:ext uri="{FF2B5EF4-FFF2-40B4-BE49-F238E27FC236}">
                  <a16:creationId xmlns:a16="http://schemas.microsoft.com/office/drawing/2014/main" id="{3627587D-B954-D843-8BD5-490CA7377510}"/>
                </a:ext>
              </a:extLst>
            </p:cNvPr>
            <p:cNvSpPr/>
            <p:nvPr/>
          </p:nvSpPr>
          <p:spPr>
            <a:xfrm>
              <a:off x="3525722" y="5276479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 229">
              <a:extLst>
                <a:ext uri="{FF2B5EF4-FFF2-40B4-BE49-F238E27FC236}">
                  <a16:creationId xmlns:a16="http://schemas.microsoft.com/office/drawing/2014/main" id="{29AB0C31-6AEE-D24C-831C-1D45040AE61B}"/>
                </a:ext>
              </a:extLst>
            </p:cNvPr>
            <p:cNvSpPr/>
            <p:nvPr/>
          </p:nvSpPr>
          <p:spPr>
            <a:xfrm>
              <a:off x="3473423" y="5303267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 230">
              <a:extLst>
                <a:ext uri="{FF2B5EF4-FFF2-40B4-BE49-F238E27FC236}">
                  <a16:creationId xmlns:a16="http://schemas.microsoft.com/office/drawing/2014/main" id="{B7BD3194-9CCA-4D4B-9C17-8033C70420E9}"/>
                </a:ext>
              </a:extLst>
            </p:cNvPr>
            <p:cNvSpPr/>
            <p:nvPr/>
          </p:nvSpPr>
          <p:spPr>
            <a:xfrm>
              <a:off x="3413385" y="5325291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 231">
              <a:extLst>
                <a:ext uri="{FF2B5EF4-FFF2-40B4-BE49-F238E27FC236}">
                  <a16:creationId xmlns:a16="http://schemas.microsoft.com/office/drawing/2014/main" id="{25134EB9-69CC-184E-B605-C91BC59046D3}"/>
                </a:ext>
              </a:extLst>
            </p:cNvPr>
            <p:cNvSpPr/>
            <p:nvPr/>
          </p:nvSpPr>
          <p:spPr>
            <a:xfrm>
              <a:off x="3498622" y="5404065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 232">
              <a:extLst>
                <a:ext uri="{FF2B5EF4-FFF2-40B4-BE49-F238E27FC236}">
                  <a16:creationId xmlns:a16="http://schemas.microsoft.com/office/drawing/2014/main" id="{3D1F6EDF-E854-3D46-87E9-23837794C3AC}"/>
                </a:ext>
              </a:extLst>
            </p:cNvPr>
            <p:cNvSpPr/>
            <p:nvPr/>
          </p:nvSpPr>
          <p:spPr>
            <a:xfrm>
              <a:off x="3576124" y="5323704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 233">
              <a:extLst>
                <a:ext uri="{FF2B5EF4-FFF2-40B4-BE49-F238E27FC236}">
                  <a16:creationId xmlns:a16="http://schemas.microsoft.com/office/drawing/2014/main" id="{880014CE-2920-C14C-8392-0435866439F6}"/>
                </a:ext>
              </a:extLst>
            </p:cNvPr>
            <p:cNvSpPr/>
            <p:nvPr/>
          </p:nvSpPr>
          <p:spPr>
            <a:xfrm>
              <a:off x="3614135" y="5281241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 234">
              <a:extLst>
                <a:ext uri="{FF2B5EF4-FFF2-40B4-BE49-F238E27FC236}">
                  <a16:creationId xmlns:a16="http://schemas.microsoft.com/office/drawing/2014/main" id="{9FD9C031-5529-114F-B0A0-0BEC0059D854}"/>
                </a:ext>
              </a:extLst>
            </p:cNvPr>
            <p:cNvSpPr/>
            <p:nvPr/>
          </p:nvSpPr>
          <p:spPr>
            <a:xfrm>
              <a:off x="3650558" y="5316078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 235">
              <a:extLst>
                <a:ext uri="{FF2B5EF4-FFF2-40B4-BE49-F238E27FC236}">
                  <a16:creationId xmlns:a16="http://schemas.microsoft.com/office/drawing/2014/main" id="{9A454D15-9519-B04F-AD7E-1E24837815E4}"/>
                </a:ext>
              </a:extLst>
            </p:cNvPr>
            <p:cNvSpPr/>
            <p:nvPr/>
          </p:nvSpPr>
          <p:spPr>
            <a:xfrm>
              <a:off x="3625362" y="5366473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 236">
              <a:extLst>
                <a:ext uri="{FF2B5EF4-FFF2-40B4-BE49-F238E27FC236}">
                  <a16:creationId xmlns:a16="http://schemas.microsoft.com/office/drawing/2014/main" id="{23389FF6-2DDD-0A4D-B1FC-52B537B29777}"/>
                </a:ext>
              </a:extLst>
            </p:cNvPr>
            <p:cNvSpPr/>
            <p:nvPr/>
          </p:nvSpPr>
          <p:spPr>
            <a:xfrm>
              <a:off x="3601752" y="5416880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 237">
              <a:extLst>
                <a:ext uri="{FF2B5EF4-FFF2-40B4-BE49-F238E27FC236}">
                  <a16:creationId xmlns:a16="http://schemas.microsoft.com/office/drawing/2014/main" id="{8F8C89DC-9F88-4B41-95A9-786A648EB8A6}"/>
                </a:ext>
              </a:extLst>
            </p:cNvPr>
            <p:cNvSpPr/>
            <p:nvPr/>
          </p:nvSpPr>
          <p:spPr>
            <a:xfrm>
              <a:off x="3585763" y="5476798"/>
              <a:ext cx="39600" cy="39600"/>
            </a:xfrm>
            <a:custGeom>
              <a:avLst/>
              <a:gdLst>
                <a:gd name="connsiteX0" fmla="*/ 39600 w 39600"/>
                <a:gd name="connsiteY0" fmla="*/ 19800 h 39600"/>
                <a:gd name="connsiteX1" fmla="*/ 19800 w 39600"/>
                <a:gd name="connsiteY1" fmla="*/ 39600 h 39600"/>
                <a:gd name="connsiteX2" fmla="*/ 0 w 39600"/>
                <a:gd name="connsiteY2" fmla="*/ 19800 h 39600"/>
                <a:gd name="connsiteX3" fmla="*/ 19800 w 39600"/>
                <a:gd name="connsiteY3" fmla="*/ 0 h 39600"/>
                <a:gd name="connsiteX4" fmla="*/ 39600 w 39600"/>
                <a:gd name="connsiteY4" fmla="*/ 1980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00" h="39600">
                  <a:moveTo>
                    <a:pt x="39600" y="19800"/>
                  </a:moveTo>
                  <a:cubicBezTo>
                    <a:pt x="39600" y="30735"/>
                    <a:pt x="30735" y="39600"/>
                    <a:pt x="19800" y="39600"/>
                  </a:cubicBezTo>
                  <a:cubicBezTo>
                    <a:pt x="8865" y="39600"/>
                    <a:pt x="0" y="30735"/>
                    <a:pt x="0" y="19800"/>
                  </a:cubicBezTo>
                  <a:cubicBezTo>
                    <a:pt x="0" y="8865"/>
                    <a:pt x="8865" y="0"/>
                    <a:pt x="19800" y="0"/>
                  </a:cubicBezTo>
                  <a:cubicBezTo>
                    <a:pt x="30735" y="0"/>
                    <a:pt x="39600" y="8865"/>
                    <a:pt x="39600" y="19800"/>
                  </a:cubicBezTo>
                  <a:close/>
                </a:path>
              </a:pathLst>
            </a:custGeom>
            <a:solidFill>
              <a:srgbClr val="004969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39" name="Grafik 210" descr="&quot;Daumen hoch&quot;-Zeichen">
            <a:extLst>
              <a:ext uri="{FF2B5EF4-FFF2-40B4-BE49-F238E27FC236}">
                <a16:creationId xmlns:a16="http://schemas.microsoft.com/office/drawing/2014/main" id="{137A1435-179D-0442-B89E-A93B29AB76FD}"/>
              </a:ext>
            </a:extLst>
          </p:cNvPr>
          <p:cNvGrpSpPr/>
          <p:nvPr/>
        </p:nvGrpSpPr>
        <p:grpSpPr>
          <a:xfrm>
            <a:off x="5301584" y="3568124"/>
            <a:ext cx="360000" cy="360000"/>
            <a:chOff x="409161" y="3228097"/>
            <a:chExt cx="360000" cy="360000"/>
          </a:xfrm>
        </p:grpSpPr>
        <p:sp>
          <p:nvSpPr>
            <p:cNvPr id="240" name="Freihandform 239">
              <a:extLst>
                <a:ext uri="{FF2B5EF4-FFF2-40B4-BE49-F238E27FC236}">
                  <a16:creationId xmlns:a16="http://schemas.microsoft.com/office/drawing/2014/main" id="{FBF0D439-FEB5-AF4D-BC44-21B23AB7BD81}"/>
                </a:ext>
              </a:extLst>
            </p:cNvPr>
            <p:cNvSpPr/>
            <p:nvPr/>
          </p:nvSpPr>
          <p:spPr>
            <a:xfrm>
              <a:off x="532911" y="3276847"/>
              <a:ext cx="206250" cy="262500"/>
            </a:xfrm>
            <a:custGeom>
              <a:avLst/>
              <a:gdLst>
                <a:gd name="connsiteX0" fmla="*/ 206250 w 206250"/>
                <a:gd name="connsiteY0" fmla="*/ 127500 h 262500"/>
                <a:gd name="connsiteX1" fmla="*/ 183750 w 206250"/>
                <a:gd name="connsiteY1" fmla="*/ 105000 h 262500"/>
                <a:gd name="connsiteX2" fmla="*/ 112500 w 206250"/>
                <a:gd name="connsiteY2" fmla="*/ 105000 h 262500"/>
                <a:gd name="connsiteX3" fmla="*/ 101250 w 206250"/>
                <a:gd name="connsiteY3" fmla="*/ 94125 h 262500"/>
                <a:gd name="connsiteX4" fmla="*/ 112500 w 206250"/>
                <a:gd name="connsiteY4" fmla="*/ 22500 h 262500"/>
                <a:gd name="connsiteX5" fmla="*/ 90000 w 206250"/>
                <a:gd name="connsiteY5" fmla="*/ 0 h 262500"/>
                <a:gd name="connsiteX6" fmla="*/ 67500 w 206250"/>
                <a:gd name="connsiteY6" fmla="*/ 22500 h 262500"/>
                <a:gd name="connsiteX7" fmla="*/ 0 w 206250"/>
                <a:gd name="connsiteY7" fmla="*/ 112500 h 262500"/>
                <a:gd name="connsiteX8" fmla="*/ 0 w 206250"/>
                <a:gd name="connsiteY8" fmla="*/ 232500 h 262500"/>
                <a:gd name="connsiteX9" fmla="*/ 78750 w 206250"/>
                <a:gd name="connsiteY9" fmla="*/ 262500 h 262500"/>
                <a:gd name="connsiteX10" fmla="*/ 146250 w 206250"/>
                <a:gd name="connsiteY10" fmla="*/ 262500 h 262500"/>
                <a:gd name="connsiteX11" fmla="*/ 168750 w 206250"/>
                <a:gd name="connsiteY11" fmla="*/ 240000 h 262500"/>
                <a:gd name="connsiteX12" fmla="*/ 162750 w 206250"/>
                <a:gd name="connsiteY12" fmla="*/ 225000 h 262500"/>
                <a:gd name="connsiteX13" fmla="*/ 165000 w 206250"/>
                <a:gd name="connsiteY13" fmla="*/ 225000 h 262500"/>
                <a:gd name="connsiteX14" fmla="*/ 187500 w 206250"/>
                <a:gd name="connsiteY14" fmla="*/ 202500 h 262500"/>
                <a:gd name="connsiteX15" fmla="*/ 181125 w 206250"/>
                <a:gd name="connsiteY15" fmla="*/ 186750 h 262500"/>
                <a:gd name="connsiteX16" fmla="*/ 198750 w 206250"/>
                <a:gd name="connsiteY16" fmla="*/ 165000 h 262500"/>
                <a:gd name="connsiteX17" fmla="*/ 191625 w 206250"/>
                <a:gd name="connsiteY17" fmla="*/ 148500 h 262500"/>
                <a:gd name="connsiteX18" fmla="*/ 206250 w 206250"/>
                <a:gd name="connsiteY18" fmla="*/ 127500 h 2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6250" h="262500">
                  <a:moveTo>
                    <a:pt x="206250" y="127500"/>
                  </a:moveTo>
                  <a:cubicBezTo>
                    <a:pt x="206250" y="115125"/>
                    <a:pt x="196125" y="105000"/>
                    <a:pt x="183750" y="105000"/>
                  </a:cubicBezTo>
                  <a:lnTo>
                    <a:pt x="112500" y="105000"/>
                  </a:lnTo>
                  <a:cubicBezTo>
                    <a:pt x="106500" y="105000"/>
                    <a:pt x="101625" y="100125"/>
                    <a:pt x="101250" y="94125"/>
                  </a:cubicBezTo>
                  <a:cubicBezTo>
                    <a:pt x="101625" y="87375"/>
                    <a:pt x="112500" y="73875"/>
                    <a:pt x="112500" y="22500"/>
                  </a:cubicBezTo>
                  <a:cubicBezTo>
                    <a:pt x="112500" y="10125"/>
                    <a:pt x="102375" y="0"/>
                    <a:pt x="90000" y="0"/>
                  </a:cubicBezTo>
                  <a:cubicBezTo>
                    <a:pt x="77625" y="0"/>
                    <a:pt x="67500" y="10125"/>
                    <a:pt x="67500" y="22500"/>
                  </a:cubicBezTo>
                  <a:cubicBezTo>
                    <a:pt x="67500" y="79500"/>
                    <a:pt x="1125" y="111750"/>
                    <a:pt x="0" y="112500"/>
                  </a:cubicBezTo>
                  <a:lnTo>
                    <a:pt x="0" y="232500"/>
                  </a:lnTo>
                  <a:cubicBezTo>
                    <a:pt x="26625" y="232500"/>
                    <a:pt x="28500" y="262500"/>
                    <a:pt x="78750" y="262500"/>
                  </a:cubicBezTo>
                  <a:cubicBezTo>
                    <a:pt x="95625" y="262500"/>
                    <a:pt x="146250" y="262500"/>
                    <a:pt x="146250" y="262500"/>
                  </a:cubicBezTo>
                  <a:cubicBezTo>
                    <a:pt x="158625" y="262500"/>
                    <a:pt x="168750" y="252375"/>
                    <a:pt x="168750" y="240000"/>
                  </a:cubicBezTo>
                  <a:cubicBezTo>
                    <a:pt x="168750" y="234000"/>
                    <a:pt x="166500" y="228750"/>
                    <a:pt x="162750" y="225000"/>
                  </a:cubicBezTo>
                  <a:cubicBezTo>
                    <a:pt x="163500" y="225000"/>
                    <a:pt x="164250" y="225000"/>
                    <a:pt x="165000" y="225000"/>
                  </a:cubicBezTo>
                  <a:cubicBezTo>
                    <a:pt x="177375" y="225000"/>
                    <a:pt x="187500" y="214875"/>
                    <a:pt x="187500" y="202500"/>
                  </a:cubicBezTo>
                  <a:cubicBezTo>
                    <a:pt x="187500" y="196500"/>
                    <a:pt x="185250" y="190875"/>
                    <a:pt x="181125" y="186750"/>
                  </a:cubicBezTo>
                  <a:cubicBezTo>
                    <a:pt x="191250" y="184500"/>
                    <a:pt x="198750" y="175500"/>
                    <a:pt x="198750" y="165000"/>
                  </a:cubicBezTo>
                  <a:cubicBezTo>
                    <a:pt x="198750" y="158625"/>
                    <a:pt x="196125" y="152625"/>
                    <a:pt x="191625" y="148500"/>
                  </a:cubicBezTo>
                  <a:cubicBezTo>
                    <a:pt x="200250" y="145500"/>
                    <a:pt x="206250" y="137250"/>
                    <a:pt x="206250" y="127500"/>
                  </a:cubicBezTo>
                  <a:close/>
                </a:path>
              </a:pathLst>
            </a:custGeom>
            <a:solidFill>
              <a:srgbClr val="004969"/>
            </a:solidFill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 240">
              <a:extLst>
                <a:ext uri="{FF2B5EF4-FFF2-40B4-BE49-F238E27FC236}">
                  <a16:creationId xmlns:a16="http://schemas.microsoft.com/office/drawing/2014/main" id="{4CC73901-2FAF-CB40-AE08-E5E8F80805F0}"/>
                </a:ext>
              </a:extLst>
            </p:cNvPr>
            <p:cNvSpPr/>
            <p:nvPr/>
          </p:nvSpPr>
          <p:spPr>
            <a:xfrm>
              <a:off x="439161" y="3370597"/>
              <a:ext cx="71250" cy="157500"/>
            </a:xfrm>
            <a:custGeom>
              <a:avLst/>
              <a:gdLst>
                <a:gd name="connsiteX0" fmla="*/ 56250 w 71250"/>
                <a:gd name="connsiteY0" fmla="*/ 0 h 157500"/>
                <a:gd name="connsiteX1" fmla="*/ 0 w 71250"/>
                <a:gd name="connsiteY1" fmla="*/ 0 h 157500"/>
                <a:gd name="connsiteX2" fmla="*/ 0 w 71250"/>
                <a:gd name="connsiteY2" fmla="*/ 157500 h 157500"/>
                <a:gd name="connsiteX3" fmla="*/ 56250 w 71250"/>
                <a:gd name="connsiteY3" fmla="*/ 157500 h 157500"/>
                <a:gd name="connsiteX4" fmla="*/ 71250 w 71250"/>
                <a:gd name="connsiteY4" fmla="*/ 142500 h 157500"/>
                <a:gd name="connsiteX5" fmla="*/ 71250 w 71250"/>
                <a:gd name="connsiteY5" fmla="*/ 15000 h 157500"/>
                <a:gd name="connsiteX6" fmla="*/ 56250 w 71250"/>
                <a:gd name="connsiteY6" fmla="*/ 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50" h="157500">
                  <a:moveTo>
                    <a:pt x="56250" y="0"/>
                  </a:moveTo>
                  <a:lnTo>
                    <a:pt x="0" y="0"/>
                  </a:lnTo>
                  <a:lnTo>
                    <a:pt x="0" y="157500"/>
                  </a:lnTo>
                  <a:lnTo>
                    <a:pt x="56250" y="157500"/>
                  </a:lnTo>
                  <a:cubicBezTo>
                    <a:pt x="64500" y="157500"/>
                    <a:pt x="71250" y="150750"/>
                    <a:pt x="71250" y="142500"/>
                  </a:cubicBezTo>
                  <a:lnTo>
                    <a:pt x="71250" y="15000"/>
                  </a:lnTo>
                  <a:cubicBezTo>
                    <a:pt x="71250" y="6750"/>
                    <a:pt x="64500" y="0"/>
                    <a:pt x="56250" y="0"/>
                  </a:cubicBezTo>
                  <a:close/>
                </a:path>
              </a:pathLst>
            </a:custGeom>
            <a:solidFill>
              <a:srgbClr val="6D7978"/>
            </a:solidFill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42" name="Grafik 208" descr="Einzelnes Zahnrad">
            <a:extLst>
              <a:ext uri="{FF2B5EF4-FFF2-40B4-BE49-F238E27FC236}">
                <a16:creationId xmlns:a16="http://schemas.microsoft.com/office/drawing/2014/main" id="{445AD600-0BF0-AF47-A4DC-59A187950DED}"/>
              </a:ext>
            </a:extLst>
          </p:cNvPr>
          <p:cNvSpPr/>
          <p:nvPr/>
        </p:nvSpPr>
        <p:spPr>
          <a:xfrm>
            <a:off x="5343417" y="3165277"/>
            <a:ext cx="255374" cy="255000"/>
          </a:xfrm>
          <a:custGeom>
            <a:avLst/>
            <a:gdLst>
              <a:gd name="connsiteX0" fmla="*/ 127500 w 255374"/>
              <a:gd name="connsiteY0" fmla="*/ 172500 h 255000"/>
              <a:gd name="connsiteX1" fmla="*/ 82500 w 255374"/>
              <a:gd name="connsiteY1" fmla="*/ 127500 h 255000"/>
              <a:gd name="connsiteX2" fmla="*/ 127500 w 255374"/>
              <a:gd name="connsiteY2" fmla="*/ 82500 h 255000"/>
              <a:gd name="connsiteX3" fmla="*/ 172500 w 255374"/>
              <a:gd name="connsiteY3" fmla="*/ 127500 h 255000"/>
              <a:gd name="connsiteX4" fmla="*/ 127500 w 255374"/>
              <a:gd name="connsiteY4" fmla="*/ 172500 h 255000"/>
              <a:gd name="connsiteX5" fmla="*/ 228750 w 255374"/>
              <a:gd name="connsiteY5" fmla="*/ 99375 h 255000"/>
              <a:gd name="connsiteX6" fmla="*/ 219000 w 255374"/>
              <a:gd name="connsiteY6" fmla="*/ 76125 h 255000"/>
              <a:gd name="connsiteX7" fmla="*/ 228375 w 255374"/>
              <a:gd name="connsiteY7" fmla="*/ 48000 h 255000"/>
              <a:gd name="connsiteX8" fmla="*/ 207000 w 255374"/>
              <a:gd name="connsiteY8" fmla="*/ 26625 h 255000"/>
              <a:gd name="connsiteX9" fmla="*/ 178875 w 255374"/>
              <a:gd name="connsiteY9" fmla="*/ 36000 h 255000"/>
              <a:gd name="connsiteX10" fmla="*/ 155250 w 255374"/>
              <a:gd name="connsiteY10" fmla="*/ 26250 h 255000"/>
              <a:gd name="connsiteX11" fmla="*/ 142500 w 255374"/>
              <a:gd name="connsiteY11" fmla="*/ 0 h 255000"/>
              <a:gd name="connsiteX12" fmla="*/ 112500 w 255374"/>
              <a:gd name="connsiteY12" fmla="*/ 0 h 255000"/>
              <a:gd name="connsiteX13" fmla="*/ 99375 w 255374"/>
              <a:gd name="connsiteY13" fmla="*/ 26250 h 255000"/>
              <a:gd name="connsiteX14" fmla="*/ 76125 w 255374"/>
              <a:gd name="connsiteY14" fmla="*/ 36000 h 255000"/>
              <a:gd name="connsiteX15" fmla="*/ 48000 w 255374"/>
              <a:gd name="connsiteY15" fmla="*/ 26625 h 255000"/>
              <a:gd name="connsiteX16" fmla="*/ 26625 w 255374"/>
              <a:gd name="connsiteY16" fmla="*/ 48000 h 255000"/>
              <a:gd name="connsiteX17" fmla="*/ 36000 w 255374"/>
              <a:gd name="connsiteY17" fmla="*/ 76125 h 255000"/>
              <a:gd name="connsiteX18" fmla="*/ 26250 w 255374"/>
              <a:gd name="connsiteY18" fmla="*/ 99750 h 255000"/>
              <a:gd name="connsiteX19" fmla="*/ 0 w 255374"/>
              <a:gd name="connsiteY19" fmla="*/ 112500 h 255000"/>
              <a:gd name="connsiteX20" fmla="*/ 0 w 255374"/>
              <a:gd name="connsiteY20" fmla="*/ 142500 h 255000"/>
              <a:gd name="connsiteX21" fmla="*/ 26250 w 255374"/>
              <a:gd name="connsiteY21" fmla="*/ 155625 h 255000"/>
              <a:gd name="connsiteX22" fmla="*/ 36000 w 255374"/>
              <a:gd name="connsiteY22" fmla="*/ 178875 h 255000"/>
              <a:gd name="connsiteX23" fmla="*/ 26625 w 255374"/>
              <a:gd name="connsiteY23" fmla="*/ 207000 h 255000"/>
              <a:gd name="connsiteX24" fmla="*/ 48000 w 255374"/>
              <a:gd name="connsiteY24" fmla="*/ 228375 h 255000"/>
              <a:gd name="connsiteX25" fmla="*/ 76125 w 255374"/>
              <a:gd name="connsiteY25" fmla="*/ 219000 h 255000"/>
              <a:gd name="connsiteX26" fmla="*/ 99750 w 255374"/>
              <a:gd name="connsiteY26" fmla="*/ 228750 h 255000"/>
              <a:gd name="connsiteX27" fmla="*/ 112875 w 255374"/>
              <a:gd name="connsiteY27" fmla="*/ 255000 h 255000"/>
              <a:gd name="connsiteX28" fmla="*/ 142875 w 255374"/>
              <a:gd name="connsiteY28" fmla="*/ 255000 h 255000"/>
              <a:gd name="connsiteX29" fmla="*/ 156000 w 255374"/>
              <a:gd name="connsiteY29" fmla="*/ 228750 h 255000"/>
              <a:gd name="connsiteX30" fmla="*/ 179250 w 255374"/>
              <a:gd name="connsiteY30" fmla="*/ 219000 h 255000"/>
              <a:gd name="connsiteX31" fmla="*/ 207375 w 255374"/>
              <a:gd name="connsiteY31" fmla="*/ 228375 h 255000"/>
              <a:gd name="connsiteX32" fmla="*/ 228750 w 255374"/>
              <a:gd name="connsiteY32" fmla="*/ 207000 h 255000"/>
              <a:gd name="connsiteX33" fmla="*/ 219375 w 255374"/>
              <a:gd name="connsiteY33" fmla="*/ 178875 h 255000"/>
              <a:gd name="connsiteX34" fmla="*/ 229125 w 255374"/>
              <a:gd name="connsiteY34" fmla="*/ 155250 h 255000"/>
              <a:gd name="connsiteX35" fmla="*/ 255375 w 255374"/>
              <a:gd name="connsiteY35" fmla="*/ 142125 h 255000"/>
              <a:gd name="connsiteX36" fmla="*/ 255375 w 255374"/>
              <a:gd name="connsiteY36" fmla="*/ 112125 h 255000"/>
              <a:gd name="connsiteX37" fmla="*/ 228750 w 255374"/>
              <a:gd name="connsiteY37" fmla="*/ 99375 h 2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5374" h="255000">
                <a:moveTo>
                  <a:pt x="127500" y="172500"/>
                </a:moveTo>
                <a:cubicBezTo>
                  <a:pt x="102750" y="172500"/>
                  <a:pt x="82500" y="152250"/>
                  <a:pt x="82500" y="127500"/>
                </a:cubicBezTo>
                <a:cubicBezTo>
                  <a:pt x="82500" y="102750"/>
                  <a:pt x="102750" y="82500"/>
                  <a:pt x="127500" y="82500"/>
                </a:cubicBezTo>
                <a:cubicBezTo>
                  <a:pt x="152250" y="82500"/>
                  <a:pt x="172500" y="102750"/>
                  <a:pt x="172500" y="127500"/>
                </a:cubicBezTo>
                <a:cubicBezTo>
                  <a:pt x="172500" y="152250"/>
                  <a:pt x="152250" y="172500"/>
                  <a:pt x="127500" y="172500"/>
                </a:cubicBezTo>
                <a:close/>
                <a:moveTo>
                  <a:pt x="228750" y="99375"/>
                </a:moveTo>
                <a:cubicBezTo>
                  <a:pt x="226500" y="91125"/>
                  <a:pt x="223125" y="83250"/>
                  <a:pt x="219000" y="76125"/>
                </a:cubicBezTo>
                <a:lnTo>
                  <a:pt x="228375" y="48000"/>
                </a:lnTo>
                <a:lnTo>
                  <a:pt x="207000" y="26625"/>
                </a:lnTo>
                <a:lnTo>
                  <a:pt x="178875" y="36000"/>
                </a:lnTo>
                <a:cubicBezTo>
                  <a:pt x="171375" y="31875"/>
                  <a:pt x="163500" y="28500"/>
                  <a:pt x="155250" y="26250"/>
                </a:cubicBezTo>
                <a:lnTo>
                  <a:pt x="142500" y="0"/>
                </a:lnTo>
                <a:lnTo>
                  <a:pt x="112500" y="0"/>
                </a:lnTo>
                <a:lnTo>
                  <a:pt x="99375" y="26250"/>
                </a:lnTo>
                <a:cubicBezTo>
                  <a:pt x="91125" y="28500"/>
                  <a:pt x="83250" y="31875"/>
                  <a:pt x="76125" y="36000"/>
                </a:cubicBezTo>
                <a:lnTo>
                  <a:pt x="48000" y="26625"/>
                </a:lnTo>
                <a:lnTo>
                  <a:pt x="26625" y="48000"/>
                </a:lnTo>
                <a:lnTo>
                  <a:pt x="36000" y="76125"/>
                </a:lnTo>
                <a:cubicBezTo>
                  <a:pt x="31875" y="83625"/>
                  <a:pt x="28500" y="91500"/>
                  <a:pt x="26250" y="99750"/>
                </a:cubicBezTo>
                <a:lnTo>
                  <a:pt x="0" y="112500"/>
                </a:lnTo>
                <a:lnTo>
                  <a:pt x="0" y="142500"/>
                </a:lnTo>
                <a:lnTo>
                  <a:pt x="26250" y="155625"/>
                </a:lnTo>
                <a:cubicBezTo>
                  <a:pt x="28500" y="163875"/>
                  <a:pt x="31875" y="171750"/>
                  <a:pt x="36000" y="178875"/>
                </a:cubicBezTo>
                <a:lnTo>
                  <a:pt x="26625" y="207000"/>
                </a:lnTo>
                <a:lnTo>
                  <a:pt x="48000" y="228375"/>
                </a:lnTo>
                <a:lnTo>
                  <a:pt x="76125" y="219000"/>
                </a:lnTo>
                <a:cubicBezTo>
                  <a:pt x="83625" y="223125"/>
                  <a:pt x="91500" y="226500"/>
                  <a:pt x="99750" y="228750"/>
                </a:cubicBezTo>
                <a:lnTo>
                  <a:pt x="112875" y="255000"/>
                </a:lnTo>
                <a:lnTo>
                  <a:pt x="142875" y="255000"/>
                </a:lnTo>
                <a:lnTo>
                  <a:pt x="156000" y="228750"/>
                </a:lnTo>
                <a:cubicBezTo>
                  <a:pt x="164250" y="226500"/>
                  <a:pt x="172125" y="223125"/>
                  <a:pt x="179250" y="219000"/>
                </a:cubicBezTo>
                <a:lnTo>
                  <a:pt x="207375" y="228375"/>
                </a:lnTo>
                <a:lnTo>
                  <a:pt x="228750" y="207000"/>
                </a:lnTo>
                <a:lnTo>
                  <a:pt x="219375" y="178875"/>
                </a:lnTo>
                <a:cubicBezTo>
                  <a:pt x="223500" y="171375"/>
                  <a:pt x="226875" y="163500"/>
                  <a:pt x="229125" y="155250"/>
                </a:cubicBezTo>
                <a:lnTo>
                  <a:pt x="255375" y="142125"/>
                </a:lnTo>
                <a:lnTo>
                  <a:pt x="255375" y="112125"/>
                </a:lnTo>
                <a:lnTo>
                  <a:pt x="228750" y="99375"/>
                </a:lnTo>
                <a:close/>
              </a:path>
            </a:pathLst>
          </a:custGeom>
          <a:solidFill>
            <a:srgbClr val="004969"/>
          </a:solidFill>
          <a:ln w="36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9D97FE51-631A-7C45-AC80-4BC059A81568}"/>
              </a:ext>
            </a:extLst>
          </p:cNvPr>
          <p:cNvSpPr>
            <a:spLocks noChangeAspect="1"/>
          </p:cNvSpPr>
          <p:nvPr/>
        </p:nvSpPr>
        <p:spPr>
          <a:xfrm>
            <a:off x="5445084" y="3265777"/>
            <a:ext cx="54000" cy="54000"/>
          </a:xfrm>
          <a:prstGeom prst="ellipse">
            <a:avLst/>
          </a:prstGeom>
          <a:solidFill>
            <a:srgbClr val="6D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4" name="Grafik 206" descr="Werkzeuge">
            <a:extLst>
              <a:ext uri="{FF2B5EF4-FFF2-40B4-BE49-F238E27FC236}">
                <a16:creationId xmlns:a16="http://schemas.microsoft.com/office/drawing/2014/main" id="{A5901184-0151-9C4D-8755-F028AEEA9207}"/>
              </a:ext>
            </a:extLst>
          </p:cNvPr>
          <p:cNvGrpSpPr/>
          <p:nvPr/>
        </p:nvGrpSpPr>
        <p:grpSpPr>
          <a:xfrm>
            <a:off x="5277351" y="2657430"/>
            <a:ext cx="360000" cy="360000"/>
            <a:chOff x="384928" y="2317403"/>
            <a:chExt cx="360000" cy="360000"/>
          </a:xfrm>
        </p:grpSpPr>
        <p:sp>
          <p:nvSpPr>
            <p:cNvPr id="245" name="Freihandform 244">
              <a:extLst>
                <a:ext uri="{FF2B5EF4-FFF2-40B4-BE49-F238E27FC236}">
                  <a16:creationId xmlns:a16="http://schemas.microsoft.com/office/drawing/2014/main" id="{F2FF22F7-2575-AB4B-BF24-573B86330F76}"/>
                </a:ext>
              </a:extLst>
            </p:cNvPr>
            <p:cNvSpPr/>
            <p:nvPr/>
          </p:nvSpPr>
          <p:spPr>
            <a:xfrm>
              <a:off x="414889" y="2347565"/>
              <a:ext cx="300136" cy="300251"/>
            </a:xfrm>
            <a:custGeom>
              <a:avLst/>
              <a:gdLst>
                <a:gd name="connsiteX0" fmla="*/ 31913 w 300136"/>
                <a:gd name="connsiteY0" fmla="*/ 280338 h 300251"/>
                <a:gd name="connsiteX1" fmla="*/ 22538 w 300136"/>
                <a:gd name="connsiteY1" fmla="*/ 282213 h 300251"/>
                <a:gd name="connsiteX2" fmla="*/ 17288 w 300136"/>
                <a:gd name="connsiteY2" fmla="*/ 274338 h 300251"/>
                <a:gd name="connsiteX3" fmla="*/ 22538 w 300136"/>
                <a:gd name="connsiteY3" fmla="*/ 266463 h 300251"/>
                <a:gd name="connsiteX4" fmla="*/ 31913 w 300136"/>
                <a:gd name="connsiteY4" fmla="*/ 268338 h 300251"/>
                <a:gd name="connsiteX5" fmla="*/ 31913 w 300136"/>
                <a:gd name="connsiteY5" fmla="*/ 280338 h 300251"/>
                <a:gd name="connsiteX6" fmla="*/ 296663 w 300136"/>
                <a:gd name="connsiteY6" fmla="*/ 33213 h 300251"/>
                <a:gd name="connsiteX7" fmla="*/ 266288 w 300136"/>
                <a:gd name="connsiteY7" fmla="*/ 63588 h 300251"/>
                <a:gd name="connsiteX8" fmla="*/ 242288 w 300136"/>
                <a:gd name="connsiteY8" fmla="*/ 57213 h 300251"/>
                <a:gd name="connsiteX9" fmla="*/ 236288 w 300136"/>
                <a:gd name="connsiteY9" fmla="*/ 33588 h 300251"/>
                <a:gd name="connsiteX10" fmla="*/ 266663 w 300136"/>
                <a:gd name="connsiteY10" fmla="*/ 3213 h 300251"/>
                <a:gd name="connsiteX11" fmla="*/ 214163 w 300136"/>
                <a:gd name="connsiteY11" fmla="*/ 13338 h 300251"/>
                <a:gd name="connsiteX12" fmla="*/ 199163 w 300136"/>
                <a:gd name="connsiteY12" fmla="*/ 64713 h 300251"/>
                <a:gd name="connsiteX13" fmla="*/ 7913 w 300136"/>
                <a:gd name="connsiteY13" fmla="*/ 255963 h 300251"/>
                <a:gd name="connsiteX14" fmla="*/ 788 w 300136"/>
                <a:gd name="connsiteY14" fmla="*/ 281088 h 300251"/>
                <a:gd name="connsiteX15" fmla="*/ 19163 w 300136"/>
                <a:gd name="connsiteY15" fmla="*/ 299463 h 300251"/>
                <a:gd name="connsiteX16" fmla="*/ 44288 w 300136"/>
                <a:gd name="connsiteY16" fmla="*/ 292338 h 300251"/>
                <a:gd name="connsiteX17" fmla="*/ 235538 w 300136"/>
                <a:gd name="connsiteY17" fmla="*/ 101088 h 300251"/>
                <a:gd name="connsiteX18" fmla="*/ 286913 w 300136"/>
                <a:gd name="connsiteY18" fmla="*/ 86088 h 300251"/>
                <a:gd name="connsiteX19" fmla="*/ 296663 w 300136"/>
                <a:gd name="connsiteY19" fmla="*/ 33213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0136" h="300251">
                  <a:moveTo>
                    <a:pt x="31913" y="280338"/>
                  </a:moveTo>
                  <a:cubicBezTo>
                    <a:pt x="29288" y="282963"/>
                    <a:pt x="25913" y="283713"/>
                    <a:pt x="22538" y="282213"/>
                  </a:cubicBezTo>
                  <a:cubicBezTo>
                    <a:pt x="19163" y="280713"/>
                    <a:pt x="17288" y="277713"/>
                    <a:pt x="17288" y="274338"/>
                  </a:cubicBezTo>
                  <a:cubicBezTo>
                    <a:pt x="17288" y="270963"/>
                    <a:pt x="19538" y="267588"/>
                    <a:pt x="22538" y="266463"/>
                  </a:cubicBezTo>
                  <a:cubicBezTo>
                    <a:pt x="25913" y="264963"/>
                    <a:pt x="29288" y="265713"/>
                    <a:pt x="31913" y="268338"/>
                  </a:cubicBezTo>
                  <a:cubicBezTo>
                    <a:pt x="35288" y="271338"/>
                    <a:pt x="35288" y="276963"/>
                    <a:pt x="31913" y="280338"/>
                  </a:cubicBezTo>
                  <a:close/>
                  <a:moveTo>
                    <a:pt x="296663" y="33213"/>
                  </a:moveTo>
                  <a:lnTo>
                    <a:pt x="266288" y="63588"/>
                  </a:lnTo>
                  <a:lnTo>
                    <a:pt x="242288" y="57213"/>
                  </a:lnTo>
                  <a:lnTo>
                    <a:pt x="236288" y="33588"/>
                  </a:lnTo>
                  <a:lnTo>
                    <a:pt x="266663" y="3213"/>
                  </a:lnTo>
                  <a:cubicBezTo>
                    <a:pt x="248663" y="-3537"/>
                    <a:pt x="228413" y="588"/>
                    <a:pt x="214163" y="13338"/>
                  </a:cubicBezTo>
                  <a:cubicBezTo>
                    <a:pt x="199913" y="26463"/>
                    <a:pt x="194288" y="45963"/>
                    <a:pt x="199163" y="64713"/>
                  </a:cubicBezTo>
                  <a:lnTo>
                    <a:pt x="7913" y="255963"/>
                  </a:lnTo>
                  <a:cubicBezTo>
                    <a:pt x="1163" y="262338"/>
                    <a:pt x="-1462" y="272088"/>
                    <a:pt x="788" y="281088"/>
                  </a:cubicBezTo>
                  <a:cubicBezTo>
                    <a:pt x="3038" y="290088"/>
                    <a:pt x="10163" y="297213"/>
                    <a:pt x="19163" y="299463"/>
                  </a:cubicBezTo>
                  <a:cubicBezTo>
                    <a:pt x="28163" y="301713"/>
                    <a:pt x="37538" y="299088"/>
                    <a:pt x="44288" y="292338"/>
                  </a:cubicBezTo>
                  <a:lnTo>
                    <a:pt x="235538" y="101088"/>
                  </a:lnTo>
                  <a:cubicBezTo>
                    <a:pt x="254288" y="105963"/>
                    <a:pt x="273788" y="100338"/>
                    <a:pt x="286913" y="86088"/>
                  </a:cubicBezTo>
                  <a:cubicBezTo>
                    <a:pt x="299663" y="71838"/>
                    <a:pt x="303788" y="51213"/>
                    <a:pt x="296663" y="33213"/>
                  </a:cubicBezTo>
                  <a:close/>
                </a:path>
              </a:pathLst>
            </a:custGeom>
            <a:solidFill>
              <a:srgbClr val="004969"/>
            </a:solidFill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 245">
              <a:extLst>
                <a:ext uri="{FF2B5EF4-FFF2-40B4-BE49-F238E27FC236}">
                  <a16:creationId xmlns:a16="http://schemas.microsoft.com/office/drawing/2014/main" id="{E52D0FD6-76D9-2244-97A5-1557412DE09F}"/>
                </a:ext>
              </a:extLst>
            </p:cNvPr>
            <p:cNvSpPr/>
            <p:nvPr/>
          </p:nvSpPr>
          <p:spPr>
            <a:xfrm>
              <a:off x="574303" y="2506778"/>
              <a:ext cx="140672" cy="140828"/>
            </a:xfrm>
            <a:custGeom>
              <a:avLst/>
              <a:gdLst>
                <a:gd name="connsiteX0" fmla="*/ 135750 w 140672"/>
                <a:gd name="connsiteY0" fmla="*/ 96750 h 140828"/>
                <a:gd name="connsiteX1" fmla="*/ 39000 w 140672"/>
                <a:gd name="connsiteY1" fmla="*/ 0 h 140828"/>
                <a:gd name="connsiteX2" fmla="*/ 0 w 140672"/>
                <a:gd name="connsiteY2" fmla="*/ 39000 h 140828"/>
                <a:gd name="connsiteX3" fmla="*/ 93750 w 140672"/>
                <a:gd name="connsiteY3" fmla="*/ 132750 h 140828"/>
                <a:gd name="connsiteX4" fmla="*/ 97125 w 140672"/>
                <a:gd name="connsiteY4" fmla="*/ 136125 h 140828"/>
                <a:gd name="connsiteX5" fmla="*/ 97500 w 140672"/>
                <a:gd name="connsiteY5" fmla="*/ 135750 h 140828"/>
                <a:gd name="connsiteX6" fmla="*/ 132750 w 140672"/>
                <a:gd name="connsiteY6" fmla="*/ 132750 h 140828"/>
                <a:gd name="connsiteX7" fmla="*/ 135750 w 140672"/>
                <a:gd name="connsiteY7" fmla="*/ 96750 h 140828"/>
                <a:gd name="connsiteX8" fmla="*/ 135750 w 140672"/>
                <a:gd name="connsiteY8" fmla="*/ 96750 h 14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72" h="140828">
                  <a:moveTo>
                    <a:pt x="135750" y="96750"/>
                  </a:moveTo>
                  <a:lnTo>
                    <a:pt x="39000" y="0"/>
                  </a:lnTo>
                  <a:lnTo>
                    <a:pt x="0" y="39000"/>
                  </a:lnTo>
                  <a:lnTo>
                    <a:pt x="93750" y="132750"/>
                  </a:lnTo>
                  <a:lnTo>
                    <a:pt x="97125" y="136125"/>
                  </a:lnTo>
                  <a:lnTo>
                    <a:pt x="97500" y="135750"/>
                  </a:lnTo>
                  <a:cubicBezTo>
                    <a:pt x="108375" y="143625"/>
                    <a:pt x="123375" y="142125"/>
                    <a:pt x="132750" y="132750"/>
                  </a:cubicBezTo>
                  <a:cubicBezTo>
                    <a:pt x="142125" y="123000"/>
                    <a:pt x="143250" y="108000"/>
                    <a:pt x="135750" y="96750"/>
                  </a:cubicBezTo>
                  <a:lnTo>
                    <a:pt x="135750" y="96750"/>
                  </a:lnTo>
                  <a:close/>
                </a:path>
              </a:pathLst>
            </a:custGeom>
            <a:solidFill>
              <a:srgbClr val="6D7978"/>
            </a:solidFill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 246">
              <a:extLst>
                <a:ext uri="{FF2B5EF4-FFF2-40B4-BE49-F238E27FC236}">
                  <a16:creationId xmlns:a16="http://schemas.microsoft.com/office/drawing/2014/main" id="{60D52FDF-7C2F-FD48-A5A7-9E302E07BE82}"/>
                </a:ext>
              </a:extLst>
            </p:cNvPr>
            <p:cNvSpPr/>
            <p:nvPr/>
          </p:nvSpPr>
          <p:spPr>
            <a:xfrm>
              <a:off x="414928" y="2347403"/>
              <a:ext cx="126375" cy="126375"/>
            </a:xfrm>
            <a:custGeom>
              <a:avLst/>
              <a:gdLst>
                <a:gd name="connsiteX0" fmla="*/ 54750 w 126375"/>
                <a:gd name="connsiteY0" fmla="*/ 44250 h 126375"/>
                <a:gd name="connsiteX1" fmla="*/ 55125 w 126375"/>
                <a:gd name="connsiteY1" fmla="*/ 43875 h 126375"/>
                <a:gd name="connsiteX2" fmla="*/ 45375 w 126375"/>
                <a:gd name="connsiteY2" fmla="*/ 25875 h 126375"/>
                <a:gd name="connsiteX3" fmla="*/ 13125 w 126375"/>
                <a:gd name="connsiteY3" fmla="*/ 0 h 126375"/>
                <a:gd name="connsiteX4" fmla="*/ 0 w 126375"/>
                <a:gd name="connsiteY4" fmla="*/ 13125 h 126375"/>
                <a:gd name="connsiteX5" fmla="*/ 25875 w 126375"/>
                <a:gd name="connsiteY5" fmla="*/ 45375 h 126375"/>
                <a:gd name="connsiteX6" fmla="*/ 43875 w 126375"/>
                <a:gd name="connsiteY6" fmla="*/ 55125 h 126375"/>
                <a:gd name="connsiteX7" fmla="*/ 44250 w 126375"/>
                <a:gd name="connsiteY7" fmla="*/ 54750 h 126375"/>
                <a:gd name="connsiteX8" fmla="*/ 115875 w 126375"/>
                <a:gd name="connsiteY8" fmla="*/ 126375 h 126375"/>
                <a:gd name="connsiteX9" fmla="*/ 126375 w 126375"/>
                <a:gd name="connsiteY9" fmla="*/ 115875 h 1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75" h="126375">
                  <a:moveTo>
                    <a:pt x="54750" y="44250"/>
                  </a:moveTo>
                  <a:lnTo>
                    <a:pt x="55125" y="43875"/>
                  </a:lnTo>
                  <a:lnTo>
                    <a:pt x="45375" y="25875"/>
                  </a:lnTo>
                  <a:lnTo>
                    <a:pt x="13125" y="0"/>
                  </a:lnTo>
                  <a:lnTo>
                    <a:pt x="0" y="13125"/>
                  </a:lnTo>
                  <a:lnTo>
                    <a:pt x="25875" y="45375"/>
                  </a:lnTo>
                  <a:lnTo>
                    <a:pt x="43875" y="55125"/>
                  </a:lnTo>
                  <a:lnTo>
                    <a:pt x="44250" y="54750"/>
                  </a:lnTo>
                  <a:lnTo>
                    <a:pt x="115875" y="126375"/>
                  </a:lnTo>
                  <a:lnTo>
                    <a:pt x="126375" y="115875"/>
                  </a:lnTo>
                  <a:close/>
                </a:path>
              </a:pathLst>
            </a:custGeom>
            <a:solidFill>
              <a:srgbClr val="6D7978"/>
            </a:solidFill>
            <a:ln w="36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DA673B98-6B2E-1048-8A64-3F475F3DB14D}"/>
              </a:ext>
            </a:extLst>
          </p:cNvPr>
          <p:cNvGrpSpPr/>
          <p:nvPr/>
        </p:nvGrpSpPr>
        <p:grpSpPr>
          <a:xfrm>
            <a:off x="5247858" y="2158562"/>
            <a:ext cx="448971" cy="447019"/>
            <a:chOff x="409161" y="1837905"/>
            <a:chExt cx="448971" cy="447019"/>
          </a:xfrm>
        </p:grpSpPr>
        <p:pic>
          <p:nvPicPr>
            <p:cNvPr id="213" name="Grafik 212" descr="Markierung">
              <a:extLst>
                <a:ext uri="{FF2B5EF4-FFF2-40B4-BE49-F238E27FC236}">
                  <a16:creationId xmlns:a16="http://schemas.microsoft.com/office/drawing/2014/main" id="{5FD6433F-4777-2543-BB3B-E6B2676C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9161" y="1837905"/>
              <a:ext cx="360000" cy="360000"/>
            </a:xfrm>
            <a:prstGeom prst="rect">
              <a:avLst/>
            </a:prstGeom>
          </p:spPr>
        </p:pic>
        <p:pic>
          <p:nvPicPr>
            <p:cNvPr id="248" name="Grafik 247" descr="Markierung">
              <a:extLst>
                <a:ext uri="{FF2B5EF4-FFF2-40B4-BE49-F238E27FC236}">
                  <a16:creationId xmlns:a16="http://schemas.microsoft.com/office/drawing/2014/main" id="{39742512-48C8-FB4F-8995-3C75DB96B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132" y="1924924"/>
              <a:ext cx="360000" cy="360000"/>
            </a:xfrm>
            <a:prstGeom prst="rect">
              <a:avLst/>
            </a:prstGeom>
          </p:spPr>
        </p:pic>
      </p:grpSp>
      <p:sp>
        <p:nvSpPr>
          <p:cNvPr id="275" name="Rechteck 274">
            <a:extLst>
              <a:ext uri="{FF2B5EF4-FFF2-40B4-BE49-F238E27FC236}">
                <a16:creationId xmlns:a16="http://schemas.microsoft.com/office/drawing/2014/main" id="{BD96F138-ED1D-B948-89C2-536874B81970}"/>
              </a:ext>
            </a:extLst>
          </p:cNvPr>
          <p:cNvSpPr/>
          <p:nvPr/>
        </p:nvSpPr>
        <p:spPr>
          <a:xfrm>
            <a:off x="738969" y="1260000"/>
            <a:ext cx="1811865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Infusionspumpe</a:t>
            </a:r>
            <a:br>
              <a:rPr lang="de-DE" sz="1600" dirty="0"/>
            </a:b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9" name="Rechteck 278">
            <a:extLst>
              <a:ext uri="{FF2B5EF4-FFF2-40B4-BE49-F238E27FC236}">
                <a16:creationId xmlns:a16="http://schemas.microsoft.com/office/drawing/2014/main" id="{29319FC8-E161-DC4D-B569-5BD300297158}"/>
              </a:ext>
            </a:extLst>
          </p:cNvPr>
          <p:cNvSpPr/>
          <p:nvPr/>
        </p:nvSpPr>
        <p:spPr>
          <a:xfrm>
            <a:off x="759969" y="3181350"/>
            <a:ext cx="1649157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Intensiv-Pflege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72069B82-AE54-9946-B951-21FFBEE180C6}"/>
              </a:ext>
            </a:extLst>
          </p:cNvPr>
          <p:cNvGrpSpPr>
            <a:grpSpLocks noChangeAspect="1"/>
          </p:cNvGrpSpPr>
          <p:nvPr/>
        </p:nvGrpSpPr>
        <p:grpSpPr>
          <a:xfrm>
            <a:off x="881375" y="3386069"/>
            <a:ext cx="658803" cy="432000"/>
            <a:chOff x="6592013" y="2245398"/>
            <a:chExt cx="900000" cy="590162"/>
          </a:xfrm>
        </p:grpSpPr>
        <p:grpSp>
          <p:nvGrpSpPr>
            <p:cNvPr id="114" name="Grafik 111">
              <a:extLst>
                <a:ext uri="{FF2B5EF4-FFF2-40B4-BE49-F238E27FC236}">
                  <a16:creationId xmlns:a16="http://schemas.microsoft.com/office/drawing/2014/main" id="{C9600EEF-FEE2-8B47-BBBD-C4E1863BAA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92013" y="2245398"/>
              <a:ext cx="900000" cy="590162"/>
              <a:chOff x="6592013" y="2245398"/>
              <a:chExt cx="1098003" cy="719997"/>
            </a:xfrm>
            <a:solidFill>
              <a:schemeClr val="accent1"/>
            </a:solidFill>
          </p:grpSpPr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04C87FBA-1028-B54D-A8EC-53A5B6F4C6BB}"/>
                  </a:ext>
                </a:extLst>
              </p:cNvPr>
              <p:cNvSpPr/>
              <p:nvPr/>
            </p:nvSpPr>
            <p:spPr>
              <a:xfrm>
                <a:off x="6592013" y="2245398"/>
                <a:ext cx="1098003" cy="719997"/>
              </a:xfrm>
              <a:custGeom>
                <a:avLst/>
                <a:gdLst>
                  <a:gd name="connsiteX0" fmla="*/ 63500 w 1098003"/>
                  <a:gd name="connsiteY0" fmla="*/ 0 h 719997"/>
                  <a:gd name="connsiteX1" fmla="*/ 1034504 w 1098003"/>
                  <a:gd name="connsiteY1" fmla="*/ 0 h 719997"/>
                  <a:gd name="connsiteX2" fmla="*/ 1098004 w 1098003"/>
                  <a:gd name="connsiteY2" fmla="*/ 63500 h 719997"/>
                  <a:gd name="connsiteX3" fmla="*/ 1098004 w 1098003"/>
                  <a:gd name="connsiteY3" fmla="*/ 656497 h 719997"/>
                  <a:gd name="connsiteX4" fmla="*/ 1034504 w 1098003"/>
                  <a:gd name="connsiteY4" fmla="*/ 719997 h 719997"/>
                  <a:gd name="connsiteX5" fmla="*/ 63500 w 1098003"/>
                  <a:gd name="connsiteY5" fmla="*/ 719997 h 719997"/>
                  <a:gd name="connsiteX6" fmla="*/ 0 w 1098003"/>
                  <a:gd name="connsiteY6" fmla="*/ 656497 h 719997"/>
                  <a:gd name="connsiteX7" fmla="*/ 0 w 1098003"/>
                  <a:gd name="connsiteY7" fmla="*/ 63500 h 719997"/>
                  <a:gd name="connsiteX8" fmla="*/ 63500 w 1098003"/>
                  <a:gd name="connsiteY8" fmla="*/ 0 h 719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003" h="719997">
                    <a:moveTo>
                      <a:pt x="63500" y="0"/>
                    </a:moveTo>
                    <a:lnTo>
                      <a:pt x="1034504" y="0"/>
                    </a:lnTo>
                    <a:cubicBezTo>
                      <a:pt x="1069569" y="0"/>
                      <a:pt x="1098004" y="28430"/>
                      <a:pt x="1098004" y="63500"/>
                    </a:cubicBezTo>
                    <a:lnTo>
                      <a:pt x="1098004" y="656497"/>
                    </a:lnTo>
                    <a:cubicBezTo>
                      <a:pt x="1098004" y="691575"/>
                      <a:pt x="1069569" y="719997"/>
                      <a:pt x="1034504" y="719997"/>
                    </a:cubicBezTo>
                    <a:lnTo>
                      <a:pt x="63500" y="719997"/>
                    </a:lnTo>
                    <a:cubicBezTo>
                      <a:pt x="28430" y="719997"/>
                      <a:pt x="0" y="691575"/>
                      <a:pt x="0" y="656497"/>
                    </a:cubicBezTo>
                    <a:lnTo>
                      <a:pt x="0" y="63500"/>
                    </a:lnTo>
                    <a:cubicBezTo>
                      <a:pt x="0" y="28430"/>
                      <a:pt x="28430" y="0"/>
                      <a:pt x="63500" y="0"/>
                    </a:cubicBezTo>
                    <a:close/>
                  </a:path>
                </a:pathLst>
              </a:custGeom>
              <a:solidFill>
                <a:srgbClr val="004969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 115">
                <a:extLst>
                  <a:ext uri="{FF2B5EF4-FFF2-40B4-BE49-F238E27FC236}">
                    <a16:creationId xmlns:a16="http://schemas.microsoft.com/office/drawing/2014/main" id="{470E4D6E-95C0-B149-8D20-CEDC4999F45D}"/>
                  </a:ext>
                </a:extLst>
              </p:cNvPr>
              <p:cNvSpPr/>
              <p:nvPr/>
            </p:nvSpPr>
            <p:spPr>
              <a:xfrm>
                <a:off x="6592013" y="2245398"/>
                <a:ext cx="1098003" cy="719997"/>
              </a:xfrm>
              <a:custGeom>
                <a:avLst/>
                <a:gdLst>
                  <a:gd name="connsiteX0" fmla="*/ 63500 w 1098003"/>
                  <a:gd name="connsiteY0" fmla="*/ 0 h 719997"/>
                  <a:gd name="connsiteX1" fmla="*/ 1034504 w 1098003"/>
                  <a:gd name="connsiteY1" fmla="*/ 0 h 719997"/>
                  <a:gd name="connsiteX2" fmla="*/ 1098004 w 1098003"/>
                  <a:gd name="connsiteY2" fmla="*/ 63500 h 719997"/>
                  <a:gd name="connsiteX3" fmla="*/ 1098004 w 1098003"/>
                  <a:gd name="connsiteY3" fmla="*/ 656497 h 719997"/>
                  <a:gd name="connsiteX4" fmla="*/ 1034504 w 1098003"/>
                  <a:gd name="connsiteY4" fmla="*/ 719997 h 719997"/>
                  <a:gd name="connsiteX5" fmla="*/ 63500 w 1098003"/>
                  <a:gd name="connsiteY5" fmla="*/ 719997 h 719997"/>
                  <a:gd name="connsiteX6" fmla="*/ 0 w 1098003"/>
                  <a:gd name="connsiteY6" fmla="*/ 656497 h 719997"/>
                  <a:gd name="connsiteX7" fmla="*/ 0 w 1098003"/>
                  <a:gd name="connsiteY7" fmla="*/ 63500 h 719997"/>
                  <a:gd name="connsiteX8" fmla="*/ 63500 w 1098003"/>
                  <a:gd name="connsiteY8" fmla="*/ 0 h 719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8003" h="719997">
                    <a:moveTo>
                      <a:pt x="63500" y="0"/>
                    </a:moveTo>
                    <a:lnTo>
                      <a:pt x="1034504" y="0"/>
                    </a:lnTo>
                    <a:cubicBezTo>
                      <a:pt x="1069569" y="0"/>
                      <a:pt x="1098004" y="28430"/>
                      <a:pt x="1098004" y="63500"/>
                    </a:cubicBezTo>
                    <a:lnTo>
                      <a:pt x="1098004" y="656497"/>
                    </a:lnTo>
                    <a:cubicBezTo>
                      <a:pt x="1098004" y="691575"/>
                      <a:pt x="1069569" y="719997"/>
                      <a:pt x="1034504" y="719997"/>
                    </a:cubicBezTo>
                    <a:lnTo>
                      <a:pt x="63500" y="719997"/>
                    </a:lnTo>
                    <a:cubicBezTo>
                      <a:pt x="28430" y="719997"/>
                      <a:pt x="0" y="691575"/>
                      <a:pt x="0" y="656497"/>
                    </a:cubicBezTo>
                    <a:lnTo>
                      <a:pt x="0" y="63500"/>
                    </a:lnTo>
                    <a:cubicBezTo>
                      <a:pt x="0" y="28430"/>
                      <a:pt x="28430" y="0"/>
                      <a:pt x="63500" y="0"/>
                    </a:cubicBezTo>
                    <a:close/>
                  </a:path>
                </a:pathLst>
              </a:custGeom>
              <a:noFill/>
              <a:ln w="1263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17" name="Freihandform 116">
              <a:extLst>
                <a:ext uri="{FF2B5EF4-FFF2-40B4-BE49-F238E27FC236}">
                  <a16:creationId xmlns:a16="http://schemas.microsoft.com/office/drawing/2014/main" id="{85F97D77-C815-C948-84AA-A6B932DFD507}"/>
                </a:ext>
              </a:extLst>
            </p:cNvPr>
            <p:cNvSpPr/>
            <p:nvPr/>
          </p:nvSpPr>
          <p:spPr>
            <a:xfrm>
              <a:off x="6680394" y="2309270"/>
              <a:ext cx="720835" cy="465881"/>
            </a:xfrm>
            <a:custGeom>
              <a:avLst/>
              <a:gdLst>
                <a:gd name="connsiteX0" fmla="*/ 0 w 879421"/>
                <a:gd name="connsiteY0" fmla="*/ 568375 h 568374"/>
                <a:gd name="connsiteX1" fmla="*/ 73024 w 879421"/>
                <a:gd name="connsiteY1" fmla="*/ 568375 h 568374"/>
                <a:gd name="connsiteX2" fmla="*/ 73024 w 879421"/>
                <a:gd name="connsiteY2" fmla="*/ 424369 h 568374"/>
                <a:gd name="connsiteX3" fmla="*/ 807425 w 879421"/>
                <a:gd name="connsiteY3" fmla="*/ 424369 h 568374"/>
                <a:gd name="connsiteX4" fmla="*/ 807425 w 879421"/>
                <a:gd name="connsiteY4" fmla="*/ 568375 h 568374"/>
                <a:gd name="connsiteX5" fmla="*/ 879422 w 879421"/>
                <a:gd name="connsiteY5" fmla="*/ 568375 h 568374"/>
                <a:gd name="connsiteX6" fmla="*/ 879422 w 879421"/>
                <a:gd name="connsiteY6" fmla="*/ 136371 h 568374"/>
                <a:gd name="connsiteX7" fmla="*/ 843430 w 879421"/>
                <a:gd name="connsiteY7" fmla="*/ 107575 h 568374"/>
                <a:gd name="connsiteX8" fmla="*/ 807425 w 879421"/>
                <a:gd name="connsiteY8" fmla="*/ 136371 h 568374"/>
                <a:gd name="connsiteX9" fmla="*/ 807425 w 879421"/>
                <a:gd name="connsiteY9" fmla="*/ 337971 h 568374"/>
                <a:gd name="connsiteX10" fmla="*/ 73024 w 879421"/>
                <a:gd name="connsiteY10" fmla="*/ 337971 h 568374"/>
                <a:gd name="connsiteX11" fmla="*/ 73024 w 879421"/>
                <a:gd name="connsiteY11" fmla="*/ 31975 h 568374"/>
                <a:gd name="connsiteX12" fmla="*/ 36286 w 879421"/>
                <a:gd name="connsiteY12" fmla="*/ 0 h 568374"/>
                <a:gd name="connsiteX13" fmla="*/ 0 w 879421"/>
                <a:gd name="connsiteY13" fmla="*/ 31975 h 5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421" h="568374">
                  <a:moveTo>
                    <a:pt x="0" y="568375"/>
                  </a:moveTo>
                  <a:lnTo>
                    <a:pt x="73024" y="568375"/>
                  </a:lnTo>
                  <a:lnTo>
                    <a:pt x="73024" y="424369"/>
                  </a:lnTo>
                  <a:lnTo>
                    <a:pt x="807425" y="424369"/>
                  </a:lnTo>
                  <a:lnTo>
                    <a:pt x="807425" y="568375"/>
                  </a:lnTo>
                  <a:lnTo>
                    <a:pt x="879422" y="568375"/>
                  </a:lnTo>
                  <a:lnTo>
                    <a:pt x="879422" y="136371"/>
                  </a:lnTo>
                  <a:cubicBezTo>
                    <a:pt x="879422" y="136371"/>
                    <a:pt x="872221" y="107575"/>
                    <a:pt x="843430" y="107575"/>
                  </a:cubicBezTo>
                  <a:cubicBezTo>
                    <a:pt x="814626" y="107575"/>
                    <a:pt x="807425" y="136371"/>
                    <a:pt x="807425" y="136371"/>
                  </a:cubicBezTo>
                  <a:lnTo>
                    <a:pt x="807425" y="337971"/>
                  </a:lnTo>
                  <a:lnTo>
                    <a:pt x="73024" y="337971"/>
                  </a:lnTo>
                  <a:lnTo>
                    <a:pt x="73024" y="31975"/>
                  </a:lnTo>
                  <a:cubicBezTo>
                    <a:pt x="73024" y="31975"/>
                    <a:pt x="65086" y="0"/>
                    <a:pt x="36286" y="0"/>
                  </a:cubicBezTo>
                  <a:cubicBezTo>
                    <a:pt x="7487" y="0"/>
                    <a:pt x="0" y="31975"/>
                    <a:pt x="0" y="31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18" name="Grafik 111">
              <a:extLst>
                <a:ext uri="{FF2B5EF4-FFF2-40B4-BE49-F238E27FC236}">
                  <a16:creationId xmlns:a16="http://schemas.microsoft.com/office/drawing/2014/main" id="{C9600EEF-FEE2-8B47-BBBD-C4E1863BAA46}"/>
                </a:ext>
              </a:extLst>
            </p:cNvPr>
            <p:cNvGrpSpPr/>
            <p:nvPr/>
          </p:nvGrpSpPr>
          <p:grpSpPr>
            <a:xfrm>
              <a:off x="6769758" y="2462367"/>
              <a:ext cx="537044" cy="100330"/>
              <a:chOff x="6808863" y="2510100"/>
              <a:chExt cx="655195" cy="122402"/>
            </a:xfrm>
            <a:solidFill>
              <a:srgbClr val="FFFFFF"/>
            </a:solidFill>
          </p:grpSpPr>
          <p:sp>
            <p:nvSpPr>
              <p:cNvPr id="119" name="Freihandform 118">
                <a:extLst>
                  <a:ext uri="{FF2B5EF4-FFF2-40B4-BE49-F238E27FC236}">
                    <a16:creationId xmlns:a16="http://schemas.microsoft.com/office/drawing/2014/main" id="{D926C680-1DE7-8A44-9C6F-2B3A06DA3C0F}"/>
                  </a:ext>
                </a:extLst>
              </p:cNvPr>
              <p:cNvSpPr/>
              <p:nvPr/>
            </p:nvSpPr>
            <p:spPr>
              <a:xfrm>
                <a:off x="6808863" y="2510100"/>
                <a:ext cx="158399" cy="122402"/>
              </a:xfrm>
              <a:custGeom>
                <a:avLst/>
                <a:gdLst>
                  <a:gd name="connsiteX0" fmla="*/ 0 w 158399"/>
                  <a:gd name="connsiteY0" fmla="*/ 0 h 122402"/>
                  <a:gd name="connsiteX1" fmla="*/ 0 w 158399"/>
                  <a:gd name="connsiteY1" fmla="*/ 122403 h 122402"/>
                  <a:gd name="connsiteX2" fmla="*/ 158400 w 158399"/>
                  <a:gd name="connsiteY2" fmla="*/ 122403 h 122402"/>
                  <a:gd name="connsiteX3" fmla="*/ 158400 w 158399"/>
                  <a:gd name="connsiteY3" fmla="*/ 50394 h 122402"/>
                  <a:gd name="connsiteX4" fmla="*/ 110192 w 158399"/>
                  <a:gd name="connsiteY4" fmla="*/ 0 h 122402"/>
                  <a:gd name="connsiteX5" fmla="*/ 0 w 158399"/>
                  <a:gd name="connsiteY5" fmla="*/ 0 h 1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399" h="122402">
                    <a:moveTo>
                      <a:pt x="0" y="0"/>
                    </a:moveTo>
                    <a:lnTo>
                      <a:pt x="0" y="122403"/>
                    </a:lnTo>
                    <a:lnTo>
                      <a:pt x="158400" y="122403"/>
                    </a:lnTo>
                    <a:cubicBezTo>
                      <a:pt x="158400" y="122403"/>
                      <a:pt x="158400" y="79197"/>
                      <a:pt x="158400" y="50394"/>
                    </a:cubicBezTo>
                    <a:cubicBezTo>
                      <a:pt x="158400" y="21603"/>
                      <a:pt x="137739" y="0"/>
                      <a:pt x="110192" y="0"/>
                    </a:cubicBezTo>
                    <a:cubicBezTo>
                      <a:pt x="82644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 119">
                <a:extLst>
                  <a:ext uri="{FF2B5EF4-FFF2-40B4-BE49-F238E27FC236}">
                    <a16:creationId xmlns:a16="http://schemas.microsoft.com/office/drawing/2014/main" id="{E2F3D536-3574-9944-9855-666902A0B100}"/>
                  </a:ext>
                </a:extLst>
              </p:cNvPr>
              <p:cNvSpPr/>
              <p:nvPr/>
            </p:nvSpPr>
            <p:spPr>
              <a:xfrm>
                <a:off x="7017662" y="2510100"/>
                <a:ext cx="446396" cy="122402"/>
              </a:xfrm>
              <a:custGeom>
                <a:avLst/>
                <a:gdLst>
                  <a:gd name="connsiteX0" fmla="*/ 0 w 446396"/>
                  <a:gd name="connsiteY0" fmla="*/ 1702 h 122402"/>
                  <a:gd name="connsiteX1" fmla="*/ 11 w 446396"/>
                  <a:gd name="connsiteY1" fmla="*/ 122403 h 122402"/>
                  <a:gd name="connsiteX2" fmla="*/ 446396 w 446396"/>
                  <a:gd name="connsiteY2" fmla="*/ 121222 h 122402"/>
                  <a:gd name="connsiteX3" fmla="*/ 446396 w 446396"/>
                  <a:gd name="connsiteY3" fmla="*/ 50394 h 122402"/>
                  <a:gd name="connsiteX4" fmla="*/ 396002 w 446396"/>
                  <a:gd name="connsiteY4" fmla="*/ 0 h 122402"/>
                  <a:gd name="connsiteX5" fmla="*/ 0 w 446396"/>
                  <a:gd name="connsiteY5" fmla="*/ 1702 h 12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396" h="122402">
                    <a:moveTo>
                      <a:pt x="0" y="1702"/>
                    </a:moveTo>
                    <a:lnTo>
                      <a:pt x="11" y="122403"/>
                    </a:lnTo>
                    <a:lnTo>
                      <a:pt x="446396" y="121222"/>
                    </a:lnTo>
                    <a:cubicBezTo>
                      <a:pt x="446396" y="121222"/>
                      <a:pt x="446396" y="79197"/>
                      <a:pt x="446396" y="50394"/>
                    </a:cubicBezTo>
                    <a:cubicBezTo>
                      <a:pt x="446396" y="21603"/>
                      <a:pt x="424806" y="0"/>
                      <a:pt x="396002" y="0"/>
                    </a:cubicBezTo>
                    <a:cubicBezTo>
                      <a:pt x="367199" y="0"/>
                      <a:pt x="0" y="1702"/>
                      <a:pt x="0" y="1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280" name="Rechteck 279">
            <a:extLst>
              <a:ext uri="{FF2B5EF4-FFF2-40B4-BE49-F238E27FC236}">
                <a16:creationId xmlns:a16="http://schemas.microsoft.com/office/drawing/2014/main" id="{6B10B985-1B31-7444-B305-A9E1F5C0C386}"/>
              </a:ext>
            </a:extLst>
          </p:cNvPr>
          <p:cNvSpPr/>
          <p:nvPr/>
        </p:nvSpPr>
        <p:spPr>
          <a:xfrm>
            <a:off x="964251" y="3885339"/>
            <a:ext cx="1365266" cy="4001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Wechseldruck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12DE847C-BADE-924C-9E0F-7C7AFCAE4D1E}"/>
              </a:ext>
            </a:extLst>
          </p:cNvPr>
          <p:cNvSpPr>
            <a:spLocks noChangeAspect="1"/>
          </p:cNvSpPr>
          <p:nvPr/>
        </p:nvSpPr>
        <p:spPr>
          <a:xfrm>
            <a:off x="1499276" y="1498780"/>
            <a:ext cx="360000" cy="360000"/>
          </a:xfrm>
          <a:prstGeom prst="ellipse">
            <a:avLst/>
          </a:prstGeom>
          <a:solidFill>
            <a:srgbClr val="07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/>
              <a:t>34</a:t>
            </a:r>
          </a:p>
        </p:txBody>
      </p: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2AA906A0-9A26-1446-93A4-66199ED7C05D}"/>
              </a:ext>
            </a:extLst>
          </p:cNvPr>
          <p:cNvGrpSpPr/>
          <p:nvPr/>
        </p:nvGrpSpPr>
        <p:grpSpPr>
          <a:xfrm>
            <a:off x="1209897" y="2227986"/>
            <a:ext cx="1348178" cy="756000"/>
            <a:chOff x="685800" y="2272950"/>
            <a:chExt cx="1348178" cy="756000"/>
          </a:xfrm>
        </p:grpSpPr>
        <p:grpSp>
          <p:nvGrpSpPr>
            <p:cNvPr id="297" name="Gruppieren 296">
              <a:extLst>
                <a:ext uri="{FF2B5EF4-FFF2-40B4-BE49-F238E27FC236}">
                  <a16:creationId xmlns:a16="http://schemas.microsoft.com/office/drawing/2014/main" id="{2BEF8924-B7AA-4346-A9D4-359F6C238B75}"/>
                </a:ext>
              </a:extLst>
            </p:cNvPr>
            <p:cNvGrpSpPr/>
            <p:nvPr/>
          </p:nvGrpSpPr>
          <p:grpSpPr>
            <a:xfrm>
              <a:off x="685800" y="2272950"/>
              <a:ext cx="1348178" cy="756000"/>
              <a:chOff x="609600" y="2280163"/>
              <a:chExt cx="1348178" cy="756000"/>
            </a:xfrm>
          </p:grpSpPr>
          <p:sp>
            <p:nvSpPr>
              <p:cNvPr id="278" name="Rechteck 277">
                <a:extLst>
                  <a:ext uri="{FF2B5EF4-FFF2-40B4-BE49-F238E27FC236}">
                    <a16:creationId xmlns:a16="http://schemas.microsoft.com/office/drawing/2014/main" id="{7D9AFB41-D97C-8743-A4A8-ECAC03205DA6}"/>
                  </a:ext>
                </a:extLst>
              </p:cNvPr>
              <p:cNvSpPr/>
              <p:nvPr/>
            </p:nvSpPr>
            <p:spPr>
              <a:xfrm>
                <a:off x="1066122" y="2422370"/>
                <a:ext cx="891656" cy="400110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Rollstuhl</a:t>
                </a:r>
                <a:br>
                  <a:rPr lang="de-D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de-D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</a:t>
                </a:r>
                <a:endParaRPr lang="de-DE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84" name="Grafik 257" descr="Person im Rollstuhl">
                <a:extLst>
                  <a:ext uri="{FF2B5EF4-FFF2-40B4-BE49-F238E27FC236}">
                    <a16:creationId xmlns:a16="http://schemas.microsoft.com/office/drawing/2014/main" id="{E82E00F2-806E-FA4A-9996-A999A140BB41}"/>
                  </a:ext>
                </a:extLst>
              </p:cNvPr>
              <p:cNvGrpSpPr/>
              <p:nvPr/>
            </p:nvGrpSpPr>
            <p:grpSpPr>
              <a:xfrm>
                <a:off x="609600" y="2280163"/>
                <a:ext cx="756000" cy="756000"/>
                <a:chOff x="2796448" y="2000400"/>
                <a:chExt cx="756000" cy="756000"/>
              </a:xfrm>
            </p:grpSpPr>
            <p:sp>
              <p:nvSpPr>
                <p:cNvPr id="285" name="Freihandform 284">
                  <a:extLst>
                    <a:ext uri="{FF2B5EF4-FFF2-40B4-BE49-F238E27FC236}">
                      <a16:creationId xmlns:a16="http://schemas.microsoft.com/office/drawing/2014/main" id="{A6D91CC9-76BA-5043-B733-5FBB662FA8DA}"/>
                    </a:ext>
                  </a:extLst>
                </p:cNvPr>
                <p:cNvSpPr/>
                <p:nvPr/>
              </p:nvSpPr>
              <p:spPr>
                <a:xfrm>
                  <a:off x="3028760" y="2047650"/>
                  <a:ext cx="126000" cy="126000"/>
                </a:xfrm>
                <a:custGeom>
                  <a:avLst/>
                  <a:gdLst>
                    <a:gd name="connsiteX0" fmla="*/ 126000 w 126000"/>
                    <a:gd name="connsiteY0" fmla="*/ 63000 h 126000"/>
                    <a:gd name="connsiteX1" fmla="*/ 63000 w 126000"/>
                    <a:gd name="connsiteY1" fmla="*/ 126000 h 126000"/>
                    <a:gd name="connsiteX2" fmla="*/ 0 w 126000"/>
                    <a:gd name="connsiteY2" fmla="*/ 63000 h 126000"/>
                    <a:gd name="connsiteX3" fmla="*/ 63000 w 126000"/>
                    <a:gd name="connsiteY3" fmla="*/ 0 h 126000"/>
                    <a:gd name="connsiteX4" fmla="*/ 126000 w 126000"/>
                    <a:gd name="connsiteY4" fmla="*/ 63000 h 12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000" h="126000">
                      <a:moveTo>
                        <a:pt x="126000" y="63000"/>
                      </a:moveTo>
                      <a:cubicBezTo>
                        <a:pt x="126000" y="97794"/>
                        <a:pt x="97794" y="126000"/>
                        <a:pt x="63000" y="126000"/>
                      </a:cubicBezTo>
                      <a:cubicBezTo>
                        <a:pt x="28206" y="126000"/>
                        <a:pt x="0" y="97794"/>
                        <a:pt x="0" y="63000"/>
                      </a:cubicBezTo>
                      <a:cubicBezTo>
                        <a:pt x="0" y="28206"/>
                        <a:pt x="28206" y="0"/>
                        <a:pt x="63000" y="0"/>
                      </a:cubicBezTo>
                      <a:cubicBezTo>
                        <a:pt x="97794" y="0"/>
                        <a:pt x="126000" y="28206"/>
                        <a:pt x="126000" y="63000"/>
                      </a:cubicBezTo>
                      <a:close/>
                    </a:path>
                  </a:pathLst>
                </a:custGeom>
                <a:solidFill>
                  <a:srgbClr val="00496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86" name="Freihandform 285">
                  <a:extLst>
                    <a:ext uri="{FF2B5EF4-FFF2-40B4-BE49-F238E27FC236}">
                      <a16:creationId xmlns:a16="http://schemas.microsoft.com/office/drawing/2014/main" id="{D559BD39-35BA-FE43-ACCB-1862C14FC196}"/>
                    </a:ext>
                  </a:extLst>
                </p:cNvPr>
                <p:cNvSpPr/>
                <p:nvPr/>
              </p:nvSpPr>
              <p:spPr>
                <a:xfrm>
                  <a:off x="2918510" y="2424074"/>
                  <a:ext cx="407137" cy="284287"/>
                </a:xfrm>
                <a:custGeom>
                  <a:avLst/>
                  <a:gdLst>
                    <a:gd name="connsiteX0" fmla="*/ 386663 w 407137"/>
                    <a:gd name="connsiteY0" fmla="*/ 122063 h 284287"/>
                    <a:gd name="connsiteX1" fmla="*/ 212625 w 407137"/>
                    <a:gd name="connsiteY1" fmla="*/ 253575 h 284287"/>
                    <a:gd name="connsiteX2" fmla="*/ 31500 w 407137"/>
                    <a:gd name="connsiteY2" fmla="*/ 72450 h 284287"/>
                    <a:gd name="connsiteX3" fmla="*/ 31500 w 407137"/>
                    <a:gd name="connsiteY3" fmla="*/ 61425 h 284287"/>
                    <a:gd name="connsiteX4" fmla="*/ 12600 w 407137"/>
                    <a:gd name="connsiteY4" fmla="*/ 0 h 284287"/>
                    <a:gd name="connsiteX5" fmla="*/ 0 w 407137"/>
                    <a:gd name="connsiteY5" fmla="*/ 71663 h 284287"/>
                    <a:gd name="connsiteX6" fmla="*/ 212625 w 407137"/>
                    <a:gd name="connsiteY6" fmla="*/ 284288 h 284287"/>
                    <a:gd name="connsiteX7" fmla="*/ 407137 w 407137"/>
                    <a:gd name="connsiteY7" fmla="*/ 157500 h 284287"/>
                    <a:gd name="connsiteX8" fmla="*/ 386663 w 407137"/>
                    <a:gd name="connsiteY8" fmla="*/ 122063 h 28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137" h="284287">
                      <a:moveTo>
                        <a:pt x="386663" y="122063"/>
                      </a:moveTo>
                      <a:cubicBezTo>
                        <a:pt x="365400" y="197663"/>
                        <a:pt x="295313" y="253575"/>
                        <a:pt x="212625" y="253575"/>
                      </a:cubicBezTo>
                      <a:cubicBezTo>
                        <a:pt x="112612" y="253575"/>
                        <a:pt x="31500" y="172462"/>
                        <a:pt x="31500" y="72450"/>
                      </a:cubicBezTo>
                      <a:cubicBezTo>
                        <a:pt x="31500" y="68513"/>
                        <a:pt x="31500" y="65362"/>
                        <a:pt x="31500" y="61425"/>
                      </a:cubicBezTo>
                      <a:lnTo>
                        <a:pt x="12600" y="0"/>
                      </a:lnTo>
                      <a:cubicBezTo>
                        <a:pt x="4725" y="22838"/>
                        <a:pt x="0" y="46463"/>
                        <a:pt x="0" y="71663"/>
                      </a:cubicBezTo>
                      <a:cubicBezTo>
                        <a:pt x="0" y="189000"/>
                        <a:pt x="95288" y="284288"/>
                        <a:pt x="212625" y="284288"/>
                      </a:cubicBezTo>
                      <a:cubicBezTo>
                        <a:pt x="299250" y="284288"/>
                        <a:pt x="374063" y="232313"/>
                        <a:pt x="407137" y="157500"/>
                      </a:cubicBezTo>
                      <a:lnTo>
                        <a:pt x="386663" y="12206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87" name="Freihandform 286">
                  <a:extLst>
                    <a:ext uri="{FF2B5EF4-FFF2-40B4-BE49-F238E27FC236}">
                      <a16:creationId xmlns:a16="http://schemas.microsoft.com/office/drawing/2014/main" id="{1DF50809-BA30-A74D-8ECB-789AB27557D6}"/>
                    </a:ext>
                  </a:extLst>
                </p:cNvPr>
                <p:cNvSpPr/>
                <p:nvPr/>
              </p:nvSpPr>
              <p:spPr>
                <a:xfrm>
                  <a:off x="2926707" y="2189142"/>
                  <a:ext cx="503856" cy="425507"/>
                </a:xfrm>
                <a:custGeom>
                  <a:avLst/>
                  <a:gdLst>
                    <a:gd name="connsiteX0" fmla="*/ 499740 w 503856"/>
                    <a:gd name="connsiteY0" fmla="*/ 378257 h 425507"/>
                    <a:gd name="connsiteX1" fmla="*/ 405240 w 503856"/>
                    <a:gd name="connsiteY1" fmla="*/ 212882 h 425507"/>
                    <a:gd name="connsiteX2" fmla="*/ 377678 w 503856"/>
                    <a:gd name="connsiteY2" fmla="*/ 197132 h 425507"/>
                    <a:gd name="connsiteX3" fmla="*/ 250890 w 503856"/>
                    <a:gd name="connsiteY3" fmla="*/ 197132 h 425507"/>
                    <a:gd name="connsiteX4" fmla="*/ 235140 w 503856"/>
                    <a:gd name="connsiteY4" fmla="*/ 52232 h 425507"/>
                    <a:gd name="connsiteX5" fmla="*/ 161903 w 503856"/>
                    <a:gd name="connsiteY5" fmla="*/ 1045 h 425507"/>
                    <a:gd name="connsiteX6" fmla="*/ 140640 w 503856"/>
                    <a:gd name="connsiteY6" fmla="*/ 8920 h 425507"/>
                    <a:gd name="connsiteX7" fmla="*/ 15428 w 503856"/>
                    <a:gd name="connsiteY7" fmla="*/ 82945 h 425507"/>
                    <a:gd name="connsiteX8" fmla="*/ 1253 w 503856"/>
                    <a:gd name="connsiteY8" fmla="*/ 119170 h 425507"/>
                    <a:gd name="connsiteX9" fmla="*/ 40628 w 503856"/>
                    <a:gd name="connsiteY9" fmla="*/ 245170 h 425507"/>
                    <a:gd name="connsiteX10" fmla="*/ 70553 w 503856"/>
                    <a:gd name="connsiteY10" fmla="*/ 267220 h 425507"/>
                    <a:gd name="connsiteX11" fmla="*/ 80003 w 503856"/>
                    <a:gd name="connsiteY11" fmla="*/ 265645 h 425507"/>
                    <a:gd name="connsiteX12" fmla="*/ 100478 w 503856"/>
                    <a:gd name="connsiteY12" fmla="*/ 226270 h 425507"/>
                    <a:gd name="connsiteX13" fmla="*/ 68190 w 503856"/>
                    <a:gd name="connsiteY13" fmla="*/ 123895 h 425507"/>
                    <a:gd name="connsiteX14" fmla="*/ 114653 w 503856"/>
                    <a:gd name="connsiteY14" fmla="*/ 96332 h 425507"/>
                    <a:gd name="connsiteX15" fmla="*/ 134340 w 503856"/>
                    <a:gd name="connsiteY15" fmla="*/ 207370 h 425507"/>
                    <a:gd name="connsiteX16" fmla="*/ 196553 w 503856"/>
                    <a:gd name="connsiteY16" fmla="*/ 259345 h 425507"/>
                    <a:gd name="connsiteX17" fmla="*/ 196553 w 503856"/>
                    <a:gd name="connsiteY17" fmla="*/ 259345 h 425507"/>
                    <a:gd name="connsiteX18" fmla="*/ 359565 w 503856"/>
                    <a:gd name="connsiteY18" fmla="*/ 259345 h 425507"/>
                    <a:gd name="connsiteX19" fmla="*/ 444615 w 503856"/>
                    <a:gd name="connsiteY19" fmla="*/ 409757 h 425507"/>
                    <a:gd name="connsiteX20" fmla="*/ 472178 w 503856"/>
                    <a:gd name="connsiteY20" fmla="*/ 425507 h 425507"/>
                    <a:gd name="connsiteX21" fmla="*/ 487928 w 503856"/>
                    <a:gd name="connsiteY21" fmla="*/ 421570 h 425507"/>
                    <a:gd name="connsiteX22" fmla="*/ 499740 w 503856"/>
                    <a:gd name="connsiteY22" fmla="*/ 378257 h 425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03856" h="425507">
                      <a:moveTo>
                        <a:pt x="499740" y="378257"/>
                      </a:moveTo>
                      <a:lnTo>
                        <a:pt x="405240" y="212882"/>
                      </a:lnTo>
                      <a:cubicBezTo>
                        <a:pt x="399728" y="203432"/>
                        <a:pt x="389490" y="197132"/>
                        <a:pt x="377678" y="197132"/>
                      </a:cubicBezTo>
                      <a:lnTo>
                        <a:pt x="250890" y="197132"/>
                      </a:lnTo>
                      <a:lnTo>
                        <a:pt x="235140" y="52232"/>
                      </a:lnTo>
                      <a:cubicBezTo>
                        <a:pt x="228840" y="17582"/>
                        <a:pt x="196553" y="-5255"/>
                        <a:pt x="161903" y="1045"/>
                      </a:cubicBezTo>
                      <a:cubicBezTo>
                        <a:pt x="154028" y="2620"/>
                        <a:pt x="146940" y="4982"/>
                        <a:pt x="140640" y="8920"/>
                      </a:cubicBezTo>
                      <a:lnTo>
                        <a:pt x="15428" y="82945"/>
                      </a:lnTo>
                      <a:cubicBezTo>
                        <a:pt x="2828" y="90032"/>
                        <a:pt x="-2685" y="105782"/>
                        <a:pt x="1253" y="119170"/>
                      </a:cubicBezTo>
                      <a:lnTo>
                        <a:pt x="40628" y="245170"/>
                      </a:lnTo>
                      <a:cubicBezTo>
                        <a:pt x="44565" y="258557"/>
                        <a:pt x="57165" y="267220"/>
                        <a:pt x="70553" y="267220"/>
                      </a:cubicBezTo>
                      <a:cubicBezTo>
                        <a:pt x="73703" y="267220"/>
                        <a:pt x="76853" y="266432"/>
                        <a:pt x="80003" y="265645"/>
                      </a:cubicBezTo>
                      <a:cubicBezTo>
                        <a:pt x="96540" y="260132"/>
                        <a:pt x="105990" y="242807"/>
                        <a:pt x="100478" y="226270"/>
                      </a:cubicBezTo>
                      <a:lnTo>
                        <a:pt x="68190" y="123895"/>
                      </a:lnTo>
                      <a:lnTo>
                        <a:pt x="114653" y="96332"/>
                      </a:lnTo>
                      <a:lnTo>
                        <a:pt x="134340" y="207370"/>
                      </a:lnTo>
                      <a:cubicBezTo>
                        <a:pt x="139853" y="238082"/>
                        <a:pt x="166628" y="259345"/>
                        <a:pt x="196553" y="259345"/>
                      </a:cubicBezTo>
                      <a:lnTo>
                        <a:pt x="196553" y="259345"/>
                      </a:lnTo>
                      <a:lnTo>
                        <a:pt x="359565" y="259345"/>
                      </a:lnTo>
                      <a:lnTo>
                        <a:pt x="444615" y="409757"/>
                      </a:lnTo>
                      <a:cubicBezTo>
                        <a:pt x="450128" y="419995"/>
                        <a:pt x="461153" y="425507"/>
                        <a:pt x="472178" y="425507"/>
                      </a:cubicBezTo>
                      <a:cubicBezTo>
                        <a:pt x="477690" y="425507"/>
                        <a:pt x="483203" y="423932"/>
                        <a:pt x="487928" y="421570"/>
                      </a:cubicBezTo>
                      <a:cubicBezTo>
                        <a:pt x="502890" y="412907"/>
                        <a:pt x="508403" y="393220"/>
                        <a:pt x="499740" y="378257"/>
                      </a:cubicBezTo>
                      <a:close/>
                    </a:path>
                  </a:pathLst>
                </a:custGeom>
                <a:solidFill>
                  <a:srgbClr val="004969"/>
                </a:solidFill>
                <a:ln w="78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538C980-6B68-7248-B046-C6C6410D6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79" y="2625357"/>
              <a:ext cx="360000" cy="360000"/>
            </a:xfrm>
            <a:prstGeom prst="ellipse">
              <a:avLst/>
            </a:prstGeom>
            <a:solidFill>
              <a:srgbClr val="07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600" b="1" dirty="0"/>
                <a:t>15</a:t>
              </a:r>
            </a:p>
          </p:txBody>
        </p:sp>
      </p:grpSp>
      <p:sp>
        <p:nvSpPr>
          <p:cNvPr id="308" name="Oval 307">
            <a:extLst>
              <a:ext uri="{FF2B5EF4-FFF2-40B4-BE49-F238E27FC236}">
                <a16:creationId xmlns:a16="http://schemas.microsoft.com/office/drawing/2014/main" id="{896D83CF-0B55-C846-830B-29CF3C7F4E6C}"/>
              </a:ext>
            </a:extLst>
          </p:cNvPr>
          <p:cNvSpPr>
            <a:spLocks noChangeAspect="1"/>
          </p:cNvSpPr>
          <p:nvPr/>
        </p:nvSpPr>
        <p:spPr>
          <a:xfrm>
            <a:off x="1619169" y="3401460"/>
            <a:ext cx="360000" cy="360000"/>
          </a:xfrm>
          <a:prstGeom prst="ellipse">
            <a:avLst/>
          </a:prstGeom>
          <a:solidFill>
            <a:srgbClr val="07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/>
              <a:t>5</a:t>
            </a:r>
          </a:p>
        </p:txBody>
      </p:sp>
      <p:cxnSp>
        <p:nvCxnSpPr>
          <p:cNvPr id="309" name="Gewinkelte Verbindung 308">
            <a:extLst>
              <a:ext uri="{FF2B5EF4-FFF2-40B4-BE49-F238E27FC236}">
                <a16:creationId xmlns:a16="http://schemas.microsoft.com/office/drawing/2014/main" id="{A1C69860-C342-D740-875D-51B2A5A1FC65}"/>
              </a:ext>
            </a:extLst>
          </p:cNvPr>
          <p:cNvCxnSpPr>
            <a:cxnSpLocks/>
          </p:cNvCxnSpPr>
          <p:nvPr/>
        </p:nvCxnSpPr>
        <p:spPr>
          <a:xfrm flipV="1">
            <a:off x="2286000" y="2877452"/>
            <a:ext cx="543427" cy="5324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Gewinkelte Verbindung 327">
            <a:extLst>
              <a:ext uri="{FF2B5EF4-FFF2-40B4-BE49-F238E27FC236}">
                <a16:creationId xmlns:a16="http://schemas.microsoft.com/office/drawing/2014/main" id="{7E6950EB-9F35-0F4E-92DC-114B443A48FF}"/>
              </a:ext>
            </a:extLst>
          </p:cNvPr>
          <p:cNvCxnSpPr>
            <a:cxnSpLocks/>
          </p:cNvCxnSpPr>
          <p:nvPr/>
        </p:nvCxnSpPr>
        <p:spPr>
          <a:xfrm flipV="1">
            <a:off x="2349528" y="3710624"/>
            <a:ext cx="471835" cy="4030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Oval 328">
            <a:extLst>
              <a:ext uri="{FF2B5EF4-FFF2-40B4-BE49-F238E27FC236}">
                <a16:creationId xmlns:a16="http://schemas.microsoft.com/office/drawing/2014/main" id="{737E2865-B0CD-3045-8FF5-320B290B42CF}"/>
              </a:ext>
            </a:extLst>
          </p:cNvPr>
          <p:cNvSpPr>
            <a:spLocks noChangeAspect="1"/>
          </p:cNvSpPr>
          <p:nvPr/>
        </p:nvSpPr>
        <p:spPr>
          <a:xfrm>
            <a:off x="1865649" y="4256177"/>
            <a:ext cx="360000" cy="360000"/>
          </a:xfrm>
          <a:prstGeom prst="ellipse">
            <a:avLst/>
          </a:prstGeom>
          <a:solidFill>
            <a:srgbClr val="07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/>
              <a:t>4</a:t>
            </a:r>
          </a:p>
        </p:txBody>
      </p:sp>
      <p:cxnSp>
        <p:nvCxnSpPr>
          <p:cNvPr id="111" name="Gerade Verbindung 110">
            <a:extLst>
              <a:ext uri="{FF2B5EF4-FFF2-40B4-BE49-F238E27FC236}">
                <a16:creationId xmlns:a16="http://schemas.microsoft.com/office/drawing/2014/main" id="{494500F8-E790-114F-B140-DE683C5644F3}"/>
              </a:ext>
            </a:extLst>
          </p:cNvPr>
          <p:cNvCxnSpPr>
            <a:cxnSpLocks/>
          </p:cNvCxnSpPr>
          <p:nvPr/>
        </p:nvCxnSpPr>
        <p:spPr>
          <a:xfrm flipH="1">
            <a:off x="2536579" y="2463059"/>
            <a:ext cx="28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A8A7FFB-4E49-334F-AF4E-AFD04D58ED5E}"/>
              </a:ext>
            </a:extLst>
          </p:cNvPr>
          <p:cNvGrpSpPr/>
          <p:nvPr/>
        </p:nvGrpSpPr>
        <p:grpSpPr>
          <a:xfrm>
            <a:off x="2689766" y="1158262"/>
            <a:ext cx="1927800" cy="3182451"/>
            <a:chOff x="2689766" y="1158262"/>
            <a:chExt cx="1927800" cy="3182451"/>
          </a:xfrm>
        </p:grpSpPr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D7C87837-9818-904D-BFED-0EFBB57CB11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9766" y="1158262"/>
              <a:ext cx="1927800" cy="3182451"/>
            </a:xfrm>
            <a:prstGeom prst="roundRect">
              <a:avLst>
                <a:gd name="adj" fmla="val 5362"/>
              </a:avLst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8789B2A-9123-EF47-9B5F-056F1520F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1363" y="1368000"/>
              <a:ext cx="1626721" cy="2678442"/>
            </a:xfrm>
            <a:prstGeom prst="roundRect">
              <a:avLst>
                <a:gd name="adj" fmla="val 1843"/>
              </a:avLst>
            </a:prstGeom>
            <a:effectLst/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51AA934-3BB9-404A-9B15-4831766BB950}"/>
                </a:ext>
              </a:extLst>
            </p:cNvPr>
            <p:cNvSpPr txBox="1"/>
            <p:nvPr/>
          </p:nvSpPr>
          <p:spPr>
            <a:xfrm>
              <a:off x="2815229" y="194400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08E962A2-BD7A-5644-8446-4E833D56E1AA}"/>
                </a:ext>
              </a:extLst>
            </p:cNvPr>
            <p:cNvSpPr txBox="1"/>
            <p:nvPr/>
          </p:nvSpPr>
          <p:spPr>
            <a:xfrm>
              <a:off x="2822400" y="213435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34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24C67A37-A23D-A648-BEB6-1B8A22EE7F0E}"/>
                </a:ext>
              </a:extLst>
            </p:cNvPr>
            <p:cNvSpPr txBox="1"/>
            <p:nvPr/>
          </p:nvSpPr>
          <p:spPr>
            <a:xfrm>
              <a:off x="2822400" y="234990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5F04B4BD-CDC3-B146-B81C-2328C101F880}"/>
                </a:ext>
              </a:extLst>
            </p:cNvPr>
            <p:cNvSpPr txBox="1"/>
            <p:nvPr/>
          </p:nvSpPr>
          <p:spPr>
            <a:xfrm>
              <a:off x="2822400" y="256545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7BDB823C-2A29-0548-85B1-760A9579A19A}"/>
                </a:ext>
              </a:extLst>
            </p:cNvPr>
            <p:cNvSpPr txBox="1"/>
            <p:nvPr/>
          </p:nvSpPr>
          <p:spPr>
            <a:xfrm>
              <a:off x="2822400" y="278100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DD147FE-8D94-7244-9D25-A53A9F948EEB}"/>
                </a:ext>
              </a:extLst>
            </p:cNvPr>
            <p:cNvSpPr txBox="1"/>
            <p:nvPr/>
          </p:nvSpPr>
          <p:spPr>
            <a:xfrm>
              <a:off x="2822400" y="299655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67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4CCA7679-CA0E-6744-8C07-F19CBB727250}"/>
                </a:ext>
              </a:extLst>
            </p:cNvPr>
            <p:cNvSpPr txBox="1"/>
            <p:nvPr/>
          </p:nvSpPr>
          <p:spPr>
            <a:xfrm>
              <a:off x="2822400" y="321210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73F028F0-7D74-F948-986F-B74971153082}"/>
                </a:ext>
              </a:extLst>
            </p:cNvPr>
            <p:cNvSpPr txBox="1"/>
            <p:nvPr/>
          </p:nvSpPr>
          <p:spPr>
            <a:xfrm>
              <a:off x="2822400" y="342765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FB586A21-CCC0-9943-92DB-FD6F8D0E34D5}"/>
                </a:ext>
              </a:extLst>
            </p:cNvPr>
            <p:cNvSpPr txBox="1"/>
            <p:nvPr/>
          </p:nvSpPr>
          <p:spPr>
            <a:xfrm>
              <a:off x="2822400" y="3600000"/>
              <a:ext cx="198000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 anchor="ctr"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57DAED64-0999-654D-9AE3-2E5A694A4C19}"/>
                </a:ext>
              </a:extLst>
            </p:cNvPr>
            <p:cNvSpPr txBox="1"/>
            <p:nvPr/>
          </p:nvSpPr>
          <p:spPr>
            <a:xfrm>
              <a:off x="3022025" y="1925386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Ultraschallgeräte</a:t>
              </a: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442FDD81-A97B-F64C-90B9-77F8E0FA8C30}"/>
                </a:ext>
              </a:extLst>
            </p:cNvPr>
            <p:cNvSpPr txBox="1"/>
            <p:nvPr/>
          </p:nvSpPr>
          <p:spPr>
            <a:xfrm>
              <a:off x="3022025" y="2138763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Infusionspumpen</a:t>
              </a:r>
            </a:p>
          </p:txBody>
        </p: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AD7E44AD-633D-2A49-AE61-81FD8DFA4FE4}"/>
                </a:ext>
              </a:extLst>
            </p:cNvPr>
            <p:cNvSpPr txBox="1"/>
            <p:nvPr/>
          </p:nvSpPr>
          <p:spPr>
            <a:xfrm>
              <a:off x="3022025" y="2352140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Rollstühle</a:t>
              </a:r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40545A8A-7EC0-D847-A957-C595CDE467EA}"/>
                </a:ext>
              </a:extLst>
            </p:cNvPr>
            <p:cNvSpPr txBox="1"/>
            <p:nvPr/>
          </p:nvSpPr>
          <p:spPr>
            <a:xfrm>
              <a:off x="3022025" y="2778894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Bett: Intensiv-Pflege</a:t>
              </a:r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F6FF328A-2B4B-6F4A-A76A-5E903BB981C3}"/>
                </a:ext>
              </a:extLst>
            </p:cNvPr>
            <p:cNvSpPr txBox="1"/>
            <p:nvPr/>
          </p:nvSpPr>
          <p:spPr>
            <a:xfrm>
              <a:off x="3022025" y="2565517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Bett: Schwerlast</a:t>
              </a:r>
            </a:p>
          </p:txBody>
        </p:sp>
        <p:sp>
          <p:nvSpPr>
            <p:cNvPr id="134" name="Textfeld 133">
              <a:extLst>
                <a:ext uri="{FF2B5EF4-FFF2-40B4-BE49-F238E27FC236}">
                  <a16:creationId xmlns:a16="http://schemas.microsoft.com/office/drawing/2014/main" id="{7304E8C5-ECE0-F046-9279-DCCE3D1FD003}"/>
                </a:ext>
              </a:extLst>
            </p:cNvPr>
            <p:cNvSpPr txBox="1"/>
            <p:nvPr/>
          </p:nvSpPr>
          <p:spPr>
            <a:xfrm>
              <a:off x="3022025" y="2992271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Bett: Standard elektrisch</a:t>
              </a:r>
            </a:p>
          </p:txBody>
        </p: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46E39CF1-9F25-EB4B-903F-FBAE90E409D1}"/>
                </a:ext>
              </a:extLst>
            </p:cNvPr>
            <p:cNvSpPr txBox="1"/>
            <p:nvPr/>
          </p:nvSpPr>
          <p:spPr>
            <a:xfrm>
              <a:off x="3022025" y="3205648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Bett: Standard mechanisch</a:t>
              </a: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B408587D-E4FB-D445-B789-1863252D29F5}"/>
                </a:ext>
              </a:extLst>
            </p:cNvPr>
            <p:cNvSpPr txBox="1"/>
            <p:nvPr/>
          </p:nvSpPr>
          <p:spPr>
            <a:xfrm>
              <a:off x="3022025" y="3419025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Matratze: Dekubitus</a:t>
              </a:r>
            </a:p>
          </p:txBody>
        </p: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A862FC0A-B9A7-DF40-ABF3-661BB9E84FB0}"/>
                </a:ext>
              </a:extLst>
            </p:cNvPr>
            <p:cNvSpPr txBox="1"/>
            <p:nvPr/>
          </p:nvSpPr>
          <p:spPr>
            <a:xfrm>
              <a:off x="3022025" y="3632400"/>
              <a:ext cx="553224" cy="19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36000" bIns="36000" rtlCol="0" anchor="ctr">
              <a:noAutofit/>
            </a:bodyPr>
            <a:lstStyle/>
            <a:p>
              <a:r>
                <a:rPr lang="de-DE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Matratze: Wechseldruck</a:t>
              </a:r>
            </a:p>
          </p:txBody>
        </p:sp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FE5CB313-971E-A748-9F4D-ED735F167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2837028" y="1404000"/>
              <a:ext cx="756492" cy="216826"/>
            </a:xfrm>
            <a:prstGeom prst="roundRect">
              <a:avLst>
                <a:gd name="adj" fmla="val 2793"/>
              </a:avLst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85942733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74843-BADC-3E44-BAB0-EA51096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 Light" panose="020F0302020204030204" pitchFamily="34" charset="0"/>
              </a:rPr>
              <a:t>HPM</a:t>
            </a:r>
            <a:r>
              <a:rPr lang="de-DE" dirty="0"/>
              <a:t>®</a:t>
            </a:r>
            <a:r>
              <a:rPr lang="de-DE" b="1" dirty="0">
                <a:latin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 Light" panose="020F0302020204030204" pitchFamily="34" charset="0"/>
              </a:rPr>
              <a:t>Automatisches Tracking mit Bluetooth Technologie (BLE)</a:t>
            </a:r>
            <a:endParaRPr lang="de-DE" dirty="0"/>
          </a:p>
        </p:txBody>
      </p:sp>
      <p:pic>
        <p:nvPicPr>
          <p:cNvPr id="2050" name="Picture 2" descr="2 transparent">
            <a:extLst>
              <a:ext uri="{FF2B5EF4-FFF2-40B4-BE49-F238E27FC236}">
                <a16:creationId xmlns:a16="http://schemas.microsoft.com/office/drawing/2014/main" id="{E40BA4A7-CD62-6E4E-B1D7-02742387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5080000" cy="2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94C330-F550-7549-A11D-317BAAF1B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530" y="1099989"/>
            <a:ext cx="904092" cy="3287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5A47E2-C5A8-CE41-B27C-6303E41DE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114842"/>
            <a:ext cx="949691" cy="3290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A7435F-2474-214F-8441-FBD2A226B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1" y="993775"/>
            <a:ext cx="977731" cy="869950"/>
          </a:xfrm>
          <a:prstGeom prst="rect">
            <a:avLst/>
          </a:prstGeom>
        </p:spPr>
      </p:pic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95F5DE-193F-D146-9E08-3FC2AB4F7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35" y="1099989"/>
            <a:ext cx="1332364" cy="3928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962B71-675B-EB48-A03F-5EE7F650B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35" y="1863725"/>
            <a:ext cx="1332364" cy="11461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DCA773-6761-9348-B11A-9C8E2B37C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14" y="1099989"/>
            <a:ext cx="1332364" cy="321605"/>
          </a:xfrm>
          <a:prstGeom prst="rect">
            <a:avLst/>
          </a:prstGeom>
        </p:spPr>
      </p:pic>
      <p:pic>
        <p:nvPicPr>
          <p:cNvPr id="13" name="Grafik 12" descr=" &#10;">
            <a:extLst>
              <a:ext uri="{FF2B5EF4-FFF2-40B4-BE49-F238E27FC236}">
                <a16:creationId xmlns:a16="http://schemas.microsoft.com/office/drawing/2014/main" id="{F6824C46-014D-604A-8746-DB43A893BB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1733550"/>
            <a:ext cx="1166716" cy="1177180"/>
          </a:xfrm>
          <a:prstGeom prst="rect">
            <a:avLst/>
          </a:prstGeom>
        </p:spPr>
      </p:pic>
      <p:pic>
        <p:nvPicPr>
          <p:cNvPr id="15" name="Grafik 14" descr="Ein Bild, das Geschirr, schließen enthält.&#10;&#10;Automatisch generierte Beschreibung">
            <a:extLst>
              <a:ext uri="{FF2B5EF4-FFF2-40B4-BE49-F238E27FC236}">
                <a16:creationId xmlns:a16="http://schemas.microsoft.com/office/drawing/2014/main" id="{48F663F1-576E-5F4E-8564-340F91750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87" y="2911789"/>
            <a:ext cx="745618" cy="768350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343A42-AAA2-9440-A73C-5AEA9DE216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92" y="3816350"/>
            <a:ext cx="923506" cy="10414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E754D6D-9C5A-3941-B3F9-5E105E2A4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43" y="1013852"/>
            <a:ext cx="1260719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74843-BADC-3E44-BAB0-EA51096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 Light" panose="020F0302020204030204" pitchFamily="34" charset="0"/>
              </a:rPr>
              <a:t>HPM</a:t>
            </a:r>
            <a:r>
              <a:rPr lang="de-DE" dirty="0"/>
              <a:t>® </a:t>
            </a:r>
            <a:r>
              <a:rPr lang="de-DE" dirty="0">
                <a:latin typeface="Calibri" panose="020F0502020204030204" pitchFamily="34" charset="0"/>
                <a:cs typeface="Calibri Light" panose="020F0302020204030204" pitchFamily="34" charset="0"/>
              </a:rPr>
              <a:t>Automatisches Tracking mit Bluetooth Technologie (BLE)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F8D1CC3-0B91-A940-AE06-58C6A5D7BA9D}"/>
              </a:ext>
            </a:extLst>
          </p:cNvPr>
          <p:cNvSpPr/>
          <p:nvPr/>
        </p:nvSpPr>
        <p:spPr>
          <a:xfrm>
            <a:off x="4961748" y="1352550"/>
            <a:ext cx="380125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Anwendungsbeispiele:</a:t>
            </a:r>
          </a:p>
          <a:p>
            <a:pPr marL="342900" indent="-342900">
              <a:spcBef>
                <a:spcPts val="3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Schnelles Auffinden von Medizinprodukten für Gebrauch, Reparatur oder Wartung</a:t>
            </a:r>
          </a:p>
          <a:p>
            <a:pPr marL="342900" indent="-342900">
              <a:spcBef>
                <a:spcPts val="3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„Automatische“ Inventur in Echtzeit</a:t>
            </a:r>
          </a:p>
          <a:p>
            <a:pPr marL="342900" indent="-342900">
              <a:spcBef>
                <a:spcPts val="3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Aufnahme von Wege-, Warte- und Prozesszeiten</a:t>
            </a:r>
          </a:p>
          <a:p>
            <a:pPr marL="342900" indent="-342900">
              <a:spcBef>
                <a:spcPts val="3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Alarme bei Diebstahl / Verlassen eines Bereichs (Rollstühle) / Defekten </a:t>
            </a:r>
          </a:p>
          <a:p>
            <a:pPr marL="342900" indent="-342900">
              <a:spcBef>
                <a:spcPts val="3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Lokalisierung von (Demenz-) Patienten oder Mitarbeitern </a:t>
            </a:r>
          </a:p>
          <a:p>
            <a:pPr marL="342900" indent="-342900">
              <a:spcBef>
                <a:spcPts val="3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Zuweisen von (Transport-) Aufträgen an Mitarbeitern basierend auf Position im Gebäude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DCF054-772F-7B4B-ACB1-5480F9439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6" y="1427469"/>
            <a:ext cx="4224252" cy="29850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44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BCFBA00-025C-2841-B0AD-3E70A9DD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 Light" panose="020F0302020204030204" pitchFamily="34" charset="0"/>
              </a:rPr>
              <a:t>HPM</a:t>
            </a:r>
            <a:r>
              <a:rPr lang="de-DE" dirty="0"/>
              <a:t>® „</a:t>
            </a:r>
            <a:r>
              <a:rPr lang="de-DE" dirty="0">
                <a:latin typeface="Calibri" panose="020F0502020204030204" pitchFamily="34" charset="0"/>
                <a:cs typeface="Calibri Light" panose="020F0302020204030204" pitchFamily="34" charset="0"/>
              </a:rPr>
              <a:t>Automatische Prozesse“ mit Bluetooth  (BLE) Technologie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8961BF-1EE6-E041-A8EE-A96F0ADF36E8}"/>
              </a:ext>
            </a:extLst>
          </p:cNvPr>
          <p:cNvSpPr txBox="1"/>
          <p:nvPr/>
        </p:nvSpPr>
        <p:spPr>
          <a:xfrm>
            <a:off x="5430124" y="1387813"/>
            <a:ext cx="246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 Asset-Tag Meldung &lt; 10 min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0E99D7-9556-2743-B195-69198BA9972B}"/>
              </a:ext>
            </a:extLst>
          </p:cNvPr>
          <p:cNvSpPr txBox="1"/>
          <p:nvPr/>
        </p:nvSpPr>
        <p:spPr>
          <a:xfrm>
            <a:off x="5430123" y="1988565"/>
            <a:ext cx="287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 Asset-Tag Meldung &gt; 10 min. und &lt; 1 Std.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C195B3-5DB3-1643-B954-F723AC763E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68" y="1009303"/>
            <a:ext cx="3856143" cy="40165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12DA42-2FA9-9547-BBE8-75FE6C4A9C7B}"/>
              </a:ext>
            </a:extLst>
          </p:cNvPr>
          <p:cNvSpPr txBox="1"/>
          <p:nvPr/>
        </p:nvSpPr>
        <p:spPr>
          <a:xfrm>
            <a:off x="5430122" y="2648264"/>
            <a:ext cx="246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Sammelraum „unrein“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E5C1EA-EA03-A144-A1F5-5865393D0D8D}"/>
              </a:ext>
            </a:extLst>
          </p:cNvPr>
          <p:cNvSpPr txBox="1"/>
          <p:nvPr/>
        </p:nvSpPr>
        <p:spPr>
          <a:xfrm>
            <a:off x="5430123" y="3104410"/>
            <a:ext cx="223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Aufbereitungszone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D1AC5C-DA39-EF47-8DDE-EE6DE17D8771}"/>
              </a:ext>
            </a:extLst>
          </p:cNvPr>
          <p:cNvSpPr txBox="1"/>
          <p:nvPr/>
        </p:nvSpPr>
        <p:spPr>
          <a:xfrm>
            <a:off x="5430123" y="4190822"/>
            <a:ext cx="215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Einwirk-/Trocknungszone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06D51DC-C901-594D-BD63-85081863E309}"/>
              </a:ext>
            </a:extLst>
          </p:cNvPr>
          <p:cNvCxnSpPr>
            <a:cxnSpLocks/>
          </p:cNvCxnSpPr>
          <p:nvPr/>
        </p:nvCxnSpPr>
        <p:spPr>
          <a:xfrm flipH="1" flipV="1">
            <a:off x="1875240" y="2320419"/>
            <a:ext cx="3410883" cy="53409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C0671D7-DC81-984A-9EDE-023343A88433}"/>
              </a:ext>
            </a:extLst>
          </p:cNvPr>
          <p:cNvCxnSpPr>
            <a:cxnSpLocks/>
          </p:cNvCxnSpPr>
          <p:nvPr/>
        </p:nvCxnSpPr>
        <p:spPr>
          <a:xfrm flipH="1">
            <a:off x="1524002" y="3257550"/>
            <a:ext cx="3762121" cy="9289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9358CC4-90D8-D34B-883F-96416E82DCB6}"/>
              </a:ext>
            </a:extLst>
          </p:cNvPr>
          <p:cNvCxnSpPr>
            <a:cxnSpLocks/>
          </p:cNvCxnSpPr>
          <p:nvPr/>
        </p:nvCxnSpPr>
        <p:spPr>
          <a:xfrm flipH="1" flipV="1">
            <a:off x="1597104" y="3873494"/>
            <a:ext cx="3660697" cy="478185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05245A8B-9CD7-4B40-BBD7-0F80D0BBBEF0}"/>
              </a:ext>
            </a:extLst>
          </p:cNvPr>
          <p:cNvSpPr txBox="1"/>
          <p:nvPr/>
        </p:nvSpPr>
        <p:spPr>
          <a:xfrm>
            <a:off x="5430122" y="3570110"/>
            <a:ext cx="227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Aufrüstung/ Wiederbestückung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7CAB32F-A106-ED49-9F88-5CFB5CB3F69D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3085346"/>
            <a:ext cx="3228723" cy="655382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901FDE51-5528-704C-8B62-D91916239534}"/>
              </a:ext>
            </a:extLst>
          </p:cNvPr>
          <p:cNvSpPr txBox="1"/>
          <p:nvPr/>
        </p:nvSpPr>
        <p:spPr>
          <a:xfrm rot="15878701">
            <a:off x="201987" y="2822247"/>
            <a:ext cx="151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BETTENZENTRALE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5E54590-0A01-ED44-813D-C0C19893A0F9}"/>
              </a:ext>
            </a:extLst>
          </p:cNvPr>
          <p:cNvGrpSpPr/>
          <p:nvPr/>
        </p:nvGrpSpPr>
        <p:grpSpPr>
          <a:xfrm>
            <a:off x="5113801" y="1438104"/>
            <a:ext cx="288000" cy="288000"/>
            <a:chOff x="5113736" y="1281157"/>
            <a:chExt cx="288000" cy="288000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1A0A978-C529-BB41-9FC5-0A134DB1F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36" y="1281157"/>
              <a:ext cx="288000" cy="28800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A8A5256-5BCC-9645-B667-F4331A925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3736" y="1281157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880A17B-5C2C-A143-90B2-2451A5FCC1C1}"/>
              </a:ext>
            </a:extLst>
          </p:cNvPr>
          <p:cNvGrpSpPr/>
          <p:nvPr/>
        </p:nvGrpSpPr>
        <p:grpSpPr>
          <a:xfrm>
            <a:off x="5115246" y="2023730"/>
            <a:ext cx="288000" cy="288000"/>
            <a:chOff x="5113736" y="1281157"/>
            <a:chExt cx="288000" cy="28800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4636744-C38B-8941-B905-FF720136F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36" y="1281157"/>
              <a:ext cx="288000" cy="28800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C275177-8902-B34E-88CF-4D835C66F6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3736" y="1281157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3656336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AB413B6-49E3-F54F-9F70-99AB9CC08E31}"/>
              </a:ext>
            </a:extLst>
          </p:cNvPr>
          <p:cNvGrpSpPr/>
          <p:nvPr/>
        </p:nvGrpSpPr>
        <p:grpSpPr>
          <a:xfrm>
            <a:off x="4608000" y="1260000"/>
            <a:ext cx="4032000" cy="2911950"/>
            <a:chOff x="6449177" y="1260000"/>
            <a:chExt cx="4032000" cy="2911950"/>
          </a:xfrm>
        </p:grpSpPr>
        <p:sp>
          <p:nvSpPr>
            <p:cNvPr id="49" name="Ecken des Rechtecks auf der gleichen Seite abrunden 48">
              <a:extLst>
                <a:ext uri="{FF2B5EF4-FFF2-40B4-BE49-F238E27FC236}">
                  <a16:creationId xmlns:a16="http://schemas.microsoft.com/office/drawing/2014/main" id="{A71A6E43-B13B-174C-B771-C1DDE6B00B88}"/>
                </a:ext>
              </a:extLst>
            </p:cNvPr>
            <p:cNvSpPr/>
            <p:nvPr/>
          </p:nvSpPr>
          <p:spPr>
            <a:xfrm>
              <a:off x="6449177" y="1260000"/>
              <a:ext cx="4032000" cy="291195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A4E09431-7375-9948-B1E4-0CD57A450A13}"/>
                </a:ext>
              </a:extLst>
            </p:cNvPr>
            <p:cNvSpPr txBox="1"/>
            <p:nvPr/>
          </p:nvSpPr>
          <p:spPr>
            <a:xfrm>
              <a:off x="6469808" y="1479053"/>
              <a:ext cx="3779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Historie für Raum </a:t>
              </a:r>
              <a:r>
                <a:rPr lang="de-DE" sz="1200" b="1" dirty="0"/>
                <a:t>R 4.021</a:t>
              </a:r>
              <a:r>
                <a:rPr lang="de-DE" sz="1200" dirty="0"/>
                <a:t> - Produktzuordnungen</a:t>
              </a: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CE2611C7-D3F3-B648-AE59-DF91851BD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3977" y="1337138"/>
              <a:ext cx="823728" cy="167812"/>
            </a:xfrm>
            <a:prstGeom prst="rect">
              <a:avLst/>
            </a:prstGeom>
          </p:spPr>
        </p:pic>
      </p:grpSp>
      <p:sp>
        <p:nvSpPr>
          <p:cNvPr id="4" name="Ecken des Rechtecks auf der gleichen Seite abrunden 3">
            <a:extLst>
              <a:ext uri="{FF2B5EF4-FFF2-40B4-BE49-F238E27FC236}">
                <a16:creationId xmlns:a16="http://schemas.microsoft.com/office/drawing/2014/main" id="{4CAE1D1C-76BA-BB4F-B3A0-29DB2F06A462}"/>
              </a:ext>
            </a:extLst>
          </p:cNvPr>
          <p:cNvSpPr/>
          <p:nvPr/>
        </p:nvSpPr>
        <p:spPr>
          <a:xfrm>
            <a:off x="360000" y="1260000"/>
            <a:ext cx="4032000" cy="29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EFFA9B81-5DC2-5449-96AC-212127C484A1}"/>
              </a:ext>
            </a:extLst>
          </p:cNvPr>
          <p:cNvSpPr/>
          <p:nvPr/>
        </p:nvSpPr>
        <p:spPr>
          <a:xfrm>
            <a:off x="282500" y="695551"/>
            <a:ext cx="6880300" cy="290849"/>
          </a:xfrm>
          <a:prstGeom prst="rect">
            <a:avLst/>
          </a:prstGeom>
          <a:ln w="12700">
            <a:miter lim="400000"/>
          </a:ln>
        </p:spPr>
        <p:txBody>
          <a:bodyPr wrap="square" lIns="19050" tIns="19050" rIns="19050" bIns="19050" anchor="ctr">
            <a:spAutoFit/>
          </a:bodyPr>
          <a:lstStyle/>
          <a:p>
            <a:pPr defTabSz="309543" hangingPunct="0">
              <a:lnSpc>
                <a:spcPct val="80000"/>
              </a:lnSpc>
            </a:pPr>
            <a: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ea typeface="Roboto Light" charset="0"/>
                <a:cs typeface="Calibri Light" panose="020F0302020204030204" pitchFamily="34" charset="0"/>
              </a:rPr>
              <a:t>Kontinuierliche Schulung</a:t>
            </a:r>
            <a:endParaRPr lang="en-US" sz="2000" kern="0" dirty="0">
              <a:solidFill>
                <a:schemeClr val="bg1"/>
              </a:solidFill>
              <a:latin typeface="Calibri" panose="020F0502020204030204" pitchFamily="34" charset="0"/>
              <a:ea typeface="Roboto Light" charset="0"/>
              <a:cs typeface="Calibri Light" panose="020F03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E12184-A8A3-6C4C-8A67-DA7E176B09FA}"/>
              </a:ext>
            </a:extLst>
          </p:cNvPr>
          <p:cNvSpPr txBox="1"/>
          <p:nvPr/>
        </p:nvSpPr>
        <p:spPr>
          <a:xfrm>
            <a:off x="380031" y="1479053"/>
            <a:ext cx="3126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Historie für Bett </a:t>
            </a:r>
            <a:r>
              <a:rPr lang="de-DE" sz="1200" b="1" dirty="0"/>
              <a:t>BHPM1057</a:t>
            </a:r>
            <a:r>
              <a:rPr lang="de-DE" sz="1200" dirty="0"/>
              <a:t> - Standortverlauf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AF369F5-058D-EE4A-B31C-C94C2CA98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28158"/>
              </p:ext>
            </p:extLst>
          </p:nvPr>
        </p:nvGraphicFramePr>
        <p:xfrm>
          <a:off x="461739" y="1800000"/>
          <a:ext cx="3851998" cy="226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99">
                  <a:extLst>
                    <a:ext uri="{9D8B030D-6E8A-4147-A177-3AD203B41FA5}">
                      <a16:colId xmlns:a16="http://schemas.microsoft.com/office/drawing/2014/main" val="2450574624"/>
                    </a:ext>
                  </a:extLst>
                </a:gridCol>
                <a:gridCol w="647999">
                  <a:extLst>
                    <a:ext uri="{9D8B030D-6E8A-4147-A177-3AD203B41FA5}">
                      <a16:colId xmlns:a16="http://schemas.microsoft.com/office/drawing/2014/main" val="53576162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71128843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9527727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49825522"/>
                    </a:ext>
                  </a:extLst>
                </a:gridCol>
              </a:tblGrid>
              <a:tr h="224594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Datum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Uhrzeit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Station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Raum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Stellplatz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303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18.04.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10:21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Station 04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R 4.021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166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21.04.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13:15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OP Vorraum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R OPV2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78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21.04.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15:22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Station 04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R 4.021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66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23.04.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08:33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Aufbereitung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SR Unrein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80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23.04.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09:54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Aufbereitung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Zone AB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08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23.04.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10:45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Aufbereitung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Betten rein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28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23.04.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15:26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Ambulanz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R A.001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351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24.04.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11:01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Station 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R 3.003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31494"/>
                  </a:ext>
                </a:extLst>
              </a:tr>
            </a:tbl>
          </a:graphicData>
        </a:graphic>
      </p:graphicFrame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BD6F332D-9CFC-1144-B944-D4359C6A0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57358"/>
              </p:ext>
            </p:extLst>
          </p:nvPr>
        </p:nvGraphicFramePr>
        <p:xfrm>
          <a:off x="4754402" y="1800000"/>
          <a:ext cx="3779998" cy="226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99">
                  <a:extLst>
                    <a:ext uri="{9D8B030D-6E8A-4147-A177-3AD203B41FA5}">
                      <a16:colId xmlns:a16="http://schemas.microsoft.com/office/drawing/2014/main" val="2450574624"/>
                    </a:ext>
                  </a:extLst>
                </a:gridCol>
                <a:gridCol w="647999">
                  <a:extLst>
                    <a:ext uri="{9D8B030D-6E8A-4147-A177-3AD203B41FA5}">
                      <a16:colId xmlns:a16="http://schemas.microsoft.com/office/drawing/2014/main" val="535761623"/>
                    </a:ext>
                  </a:extLst>
                </a:gridCol>
                <a:gridCol w="1122648">
                  <a:extLst>
                    <a:ext uri="{9D8B030D-6E8A-4147-A177-3AD203B41FA5}">
                      <a16:colId xmlns:a16="http://schemas.microsoft.com/office/drawing/2014/main" val="1711288431"/>
                    </a:ext>
                  </a:extLst>
                </a:gridCol>
                <a:gridCol w="1361352">
                  <a:extLst>
                    <a:ext uri="{9D8B030D-6E8A-4147-A177-3AD203B41FA5}">
                      <a16:colId xmlns:a16="http://schemas.microsoft.com/office/drawing/2014/main" val="1295277272"/>
                    </a:ext>
                  </a:extLst>
                </a:gridCol>
              </a:tblGrid>
              <a:tr h="224594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Datum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Uhrzeit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/>
                        <a:t>Produktart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/>
                        <a:t>Produkt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303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18.04.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10:21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Klinikbett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BHPM1057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166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18.04.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10:23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Nachtschrank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NS-04-197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78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19.04.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08:11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Klinikbett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BHPM1213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66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19.04.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08:22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Nachtschrank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NS-04-103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80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19.04.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08:24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Infusionspumpe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IP-MX-009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08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19.04.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08:25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Infusionspumpe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IP-MX-021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28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21.04.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15:22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Klinikbett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BHPM1057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351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22.04.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09:16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Klinikbett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tx1"/>
                          </a:solidFill>
                        </a:rPr>
                        <a:t>BHPM1110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31494"/>
                  </a:ext>
                </a:extLst>
              </a:tr>
            </a:tbl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05078E5-8F7F-DF4E-B828-E69C14F8666E}"/>
              </a:ext>
            </a:extLst>
          </p:cNvPr>
          <p:cNvGrpSpPr/>
          <p:nvPr/>
        </p:nvGrpSpPr>
        <p:grpSpPr>
          <a:xfrm>
            <a:off x="8173048" y="2088000"/>
            <a:ext cx="293854" cy="1957852"/>
            <a:chOff x="8173048" y="2097983"/>
            <a:chExt cx="293854" cy="195785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1AF9E8-2A83-D441-A5E0-C7C024DD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4470" y="2097983"/>
              <a:ext cx="291600" cy="196512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7113016-228C-D04B-9855-DAD3AC701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3048" y="2605761"/>
              <a:ext cx="291600" cy="196512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5552AFD-650D-F343-A7F9-E7C390609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3048" y="3607323"/>
              <a:ext cx="291600" cy="196512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28A91818-CDE7-494C-A8DC-A6102254F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3049" y="3859323"/>
              <a:ext cx="291598" cy="196512"/>
            </a:xfrm>
            <a:prstGeom prst="rect">
              <a:avLst/>
            </a:prstGeom>
          </p:spPr>
        </p:pic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95F754D-2DDF-2C43-AAE9-D3496B5E9541}"/>
                </a:ext>
              </a:extLst>
            </p:cNvPr>
            <p:cNvGrpSpPr/>
            <p:nvPr/>
          </p:nvGrpSpPr>
          <p:grpSpPr>
            <a:xfrm>
              <a:off x="8175302" y="3103323"/>
              <a:ext cx="291600" cy="201600"/>
              <a:chOff x="8230432" y="3330000"/>
              <a:chExt cx="291600" cy="201600"/>
            </a:xfrm>
          </p:grpSpPr>
          <p:sp>
            <p:nvSpPr>
              <p:cNvPr id="8" name="Abgerundetes Rechteck 7">
                <a:extLst>
                  <a:ext uri="{FF2B5EF4-FFF2-40B4-BE49-F238E27FC236}">
                    <a16:creationId xmlns:a16="http://schemas.microsoft.com/office/drawing/2014/main" id="{E6517FC4-7655-2845-A336-9EF46F685E63}"/>
                  </a:ext>
                </a:extLst>
              </p:cNvPr>
              <p:cNvSpPr/>
              <p:nvPr/>
            </p:nvSpPr>
            <p:spPr>
              <a:xfrm>
                <a:off x="8230432" y="3330000"/>
                <a:ext cx="291600" cy="201600"/>
              </a:xfrm>
              <a:prstGeom prst="roundRect">
                <a:avLst>
                  <a:gd name="adj" fmla="val 9158"/>
                </a:avLst>
              </a:prstGeom>
              <a:solidFill>
                <a:srgbClr val="6CA2B9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2F8D267C-C70C-2F46-BF66-A63869632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241832" y="3340800"/>
                <a:ext cx="268800" cy="180000"/>
              </a:xfrm>
              <a:prstGeom prst="rect">
                <a:avLst/>
              </a:prstGeom>
            </p:spPr>
          </p:pic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862687DF-786B-B745-B33B-06E2615925AA}"/>
                </a:ext>
              </a:extLst>
            </p:cNvPr>
            <p:cNvGrpSpPr/>
            <p:nvPr/>
          </p:nvGrpSpPr>
          <p:grpSpPr>
            <a:xfrm>
              <a:off x="8175302" y="3351376"/>
              <a:ext cx="291600" cy="201600"/>
              <a:chOff x="8230432" y="3330000"/>
              <a:chExt cx="291600" cy="201600"/>
            </a:xfrm>
          </p:grpSpPr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9AF81725-8BBA-C04E-AC3A-30128A6EFF9E}"/>
                  </a:ext>
                </a:extLst>
              </p:cNvPr>
              <p:cNvSpPr/>
              <p:nvPr/>
            </p:nvSpPr>
            <p:spPr>
              <a:xfrm>
                <a:off x="8230432" y="3330000"/>
                <a:ext cx="291600" cy="201600"/>
              </a:xfrm>
              <a:prstGeom prst="roundRect">
                <a:avLst>
                  <a:gd name="adj" fmla="val 9158"/>
                </a:avLst>
              </a:prstGeom>
              <a:solidFill>
                <a:srgbClr val="6CA2B9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362137AD-5203-6845-8522-29C3F4AF3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241832" y="3340800"/>
                <a:ext cx="268800" cy="180000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865E221-5ED4-A04E-9353-23AA0E486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4870" y="2365323"/>
              <a:ext cx="170967" cy="177241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84C906C-8416-8644-94EE-6ADD64EC4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4869" y="2863528"/>
              <a:ext cx="170967" cy="177241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31813F6-FB4F-5F49-A6EA-4902490E8566}"/>
              </a:ext>
            </a:extLst>
          </p:cNvPr>
          <p:cNvSpPr txBox="1"/>
          <p:nvPr/>
        </p:nvSpPr>
        <p:spPr>
          <a:xfrm>
            <a:off x="1455139" y="4260884"/>
            <a:ext cx="18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“Weg“ des Bettes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7DBC74-9B0B-E643-8804-010DE75DD235}"/>
              </a:ext>
            </a:extLst>
          </p:cNvPr>
          <p:cNvSpPr txBox="1"/>
          <p:nvPr/>
        </p:nvSpPr>
        <p:spPr>
          <a:xfrm>
            <a:off x="5257800" y="4249088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Medizinprodukte im Raum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4EE322-9D48-834D-8013-98BC3799A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00" y="1337138"/>
            <a:ext cx="823728" cy="167812"/>
          </a:xfrm>
          <a:prstGeom prst="rect">
            <a:avLst/>
          </a:prstGeom>
        </p:spPr>
      </p:pic>
      <p:sp>
        <p:nvSpPr>
          <p:cNvPr id="48" name="Titel 1">
            <a:extLst>
              <a:ext uri="{FF2B5EF4-FFF2-40B4-BE49-F238E27FC236}">
                <a16:creationId xmlns:a16="http://schemas.microsoft.com/office/drawing/2014/main" id="{54F94225-E052-B44B-984B-4B1AE597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</p:spPr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Digitaler „Hygiene-</a:t>
            </a:r>
            <a:r>
              <a:rPr lang="de-DE" dirty="0" err="1"/>
              <a:t>Footprint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00572380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390B9BB-081A-BA4A-B04A-A9AE57D19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121" y="2190750"/>
            <a:ext cx="1666280" cy="2425700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F44EEBC-FA76-C648-8BB5-600B0D582D25}"/>
              </a:ext>
            </a:extLst>
          </p:cNvPr>
          <p:cNvGrpSpPr/>
          <p:nvPr/>
        </p:nvGrpSpPr>
        <p:grpSpPr>
          <a:xfrm>
            <a:off x="4644000" y="2322000"/>
            <a:ext cx="1838910" cy="1589554"/>
            <a:chOff x="447090" y="2321999"/>
            <a:chExt cx="1838910" cy="1589554"/>
          </a:xfrm>
        </p:grpSpPr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4F1A879E-63BC-894D-BDB2-D426BFEFB9FB}"/>
                </a:ext>
              </a:extLst>
            </p:cNvPr>
            <p:cNvGrpSpPr/>
            <p:nvPr/>
          </p:nvGrpSpPr>
          <p:grpSpPr>
            <a:xfrm>
              <a:off x="720000" y="3312000"/>
              <a:ext cx="1260000" cy="599553"/>
              <a:chOff x="2734473" y="4315121"/>
              <a:chExt cx="1260000" cy="599553"/>
            </a:xfr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grpSpPr>
          <p:sp>
            <p:nvSpPr>
              <p:cNvPr id="91" name="Trapez 90">
                <a:extLst>
                  <a:ext uri="{FF2B5EF4-FFF2-40B4-BE49-F238E27FC236}">
                    <a16:creationId xmlns:a16="http://schemas.microsoft.com/office/drawing/2014/main" id="{0FBB3E74-B654-3E4F-9596-0FE928091F29}"/>
                  </a:ext>
                </a:extLst>
              </p:cNvPr>
              <p:cNvSpPr/>
              <p:nvPr/>
            </p:nvSpPr>
            <p:spPr>
              <a:xfrm>
                <a:off x="3275933" y="4315121"/>
                <a:ext cx="180000" cy="1800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92" name="Gruppieren 91">
                <a:extLst>
                  <a:ext uri="{FF2B5EF4-FFF2-40B4-BE49-F238E27FC236}">
                    <a16:creationId xmlns:a16="http://schemas.microsoft.com/office/drawing/2014/main" id="{DC992DCD-F68F-2045-A062-8EDC541DF767}"/>
                  </a:ext>
                </a:extLst>
              </p:cNvPr>
              <p:cNvGrpSpPr/>
              <p:nvPr/>
            </p:nvGrpSpPr>
            <p:grpSpPr>
              <a:xfrm rot="16200000">
                <a:off x="3202473" y="4122674"/>
                <a:ext cx="324000" cy="1260000"/>
                <a:chOff x="3221663" y="-460353"/>
                <a:chExt cx="6553463" cy="3024000"/>
              </a:xfr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</p:grpSpPr>
            <p:sp>
              <p:nvSpPr>
                <p:cNvPr id="93" name="Abgerundetes Rechteck 92">
                  <a:extLst>
                    <a:ext uri="{FF2B5EF4-FFF2-40B4-BE49-F238E27FC236}">
                      <a16:creationId xmlns:a16="http://schemas.microsoft.com/office/drawing/2014/main" id="{D32BD9FE-AF9F-A94B-A605-809A44535FFE}"/>
                    </a:ext>
                  </a:extLst>
                </p:cNvPr>
                <p:cNvSpPr/>
                <p:nvPr/>
              </p:nvSpPr>
              <p:spPr>
                <a:xfrm>
                  <a:off x="3221663" y="-460353"/>
                  <a:ext cx="5147994" cy="3024000"/>
                </a:xfrm>
                <a:prstGeom prst="roundRect">
                  <a:avLst/>
                </a:prstGeom>
                <a:grpFill/>
                <a:ln w="114300" cap="rnd">
                  <a:noFill/>
                </a:ln>
                <a:sp3d prstMaterial="metal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Abgerundetes Rechteck 94">
                  <a:extLst>
                    <a:ext uri="{FF2B5EF4-FFF2-40B4-BE49-F238E27FC236}">
                      <a16:creationId xmlns:a16="http://schemas.microsoft.com/office/drawing/2014/main" id="{9CC5A715-9F81-B44B-9E14-9FF8D49E3A25}"/>
                    </a:ext>
                  </a:extLst>
                </p:cNvPr>
                <p:cNvSpPr/>
                <p:nvPr/>
              </p:nvSpPr>
              <p:spPr>
                <a:xfrm>
                  <a:off x="4727221" y="-406353"/>
                  <a:ext cx="5047905" cy="2916000"/>
                </a:xfrm>
                <a:prstGeom prst="roundRect">
                  <a:avLst>
                    <a:gd name="adj" fmla="val 4670"/>
                  </a:avLst>
                </a:prstGeom>
                <a:grpFill/>
                <a:ln w="12700">
                  <a:noFill/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sp3d>
                  <a:bevelT w="127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6D91DB73-9839-4245-8335-5E9AA743D4E1}"/>
                </a:ext>
              </a:extLst>
            </p:cNvPr>
            <p:cNvGrpSpPr/>
            <p:nvPr/>
          </p:nvGrpSpPr>
          <p:grpSpPr>
            <a:xfrm>
              <a:off x="447090" y="2321999"/>
              <a:ext cx="1838910" cy="1242001"/>
              <a:chOff x="4677173" y="-460353"/>
              <a:chExt cx="5148000" cy="3024000"/>
            </a:xfrm>
          </p:grpSpPr>
          <p:sp>
            <p:nvSpPr>
              <p:cNvPr id="89" name="Abgerundetes Rechteck 88">
                <a:extLst>
                  <a:ext uri="{FF2B5EF4-FFF2-40B4-BE49-F238E27FC236}">
                    <a16:creationId xmlns:a16="http://schemas.microsoft.com/office/drawing/2014/main" id="{2E0CD76F-4F08-2248-80D7-B991A0FEC467}"/>
                  </a:ext>
                </a:extLst>
              </p:cNvPr>
              <p:cNvSpPr/>
              <p:nvPr/>
            </p:nvSpPr>
            <p:spPr>
              <a:xfrm>
                <a:off x="4677173" y="-460353"/>
                <a:ext cx="5148000" cy="3024000"/>
              </a:xfrm>
              <a:prstGeom prst="roundRect">
                <a:avLst>
                  <a:gd name="adj" fmla="val 3281"/>
                </a:avLst>
              </a:prstGeom>
              <a:solidFill>
                <a:schemeClr val="bg1"/>
              </a:solidFill>
              <a:ln w="38100" cap="rnd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 extrusionH="25400" contourW="25400" prstMaterial="metal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Abgerundetes Rechteck 89">
                <a:extLst>
                  <a:ext uri="{FF2B5EF4-FFF2-40B4-BE49-F238E27FC236}">
                    <a16:creationId xmlns:a16="http://schemas.microsoft.com/office/drawing/2014/main" id="{2CEEA6C0-6A1D-4645-A6FE-F6979795E4F2}"/>
                  </a:ext>
                </a:extLst>
              </p:cNvPr>
              <p:cNvSpPr/>
              <p:nvPr/>
            </p:nvSpPr>
            <p:spPr>
              <a:xfrm>
                <a:off x="4727221" y="-406353"/>
                <a:ext cx="5047905" cy="2916000"/>
              </a:xfrm>
              <a:prstGeom prst="roundRect">
                <a:avLst>
                  <a:gd name="adj" fmla="val 4670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FC0D2E5-CCC4-A749-A96C-A713B4FC4564}"/>
              </a:ext>
            </a:extLst>
          </p:cNvPr>
          <p:cNvGrpSpPr/>
          <p:nvPr/>
        </p:nvGrpSpPr>
        <p:grpSpPr>
          <a:xfrm>
            <a:off x="447090" y="2321999"/>
            <a:ext cx="1838910" cy="1589554"/>
            <a:chOff x="447090" y="2321999"/>
            <a:chExt cx="1838910" cy="1589554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5CA6AFE8-BCB5-5C42-BD03-2B866B0EF3EC}"/>
                </a:ext>
              </a:extLst>
            </p:cNvPr>
            <p:cNvGrpSpPr/>
            <p:nvPr/>
          </p:nvGrpSpPr>
          <p:grpSpPr>
            <a:xfrm>
              <a:off x="720000" y="3312000"/>
              <a:ext cx="1260000" cy="599553"/>
              <a:chOff x="2734473" y="4315121"/>
              <a:chExt cx="1260000" cy="599553"/>
            </a:xfr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grpSpPr>
          <p:sp>
            <p:nvSpPr>
              <p:cNvPr id="77" name="Trapez 76">
                <a:extLst>
                  <a:ext uri="{FF2B5EF4-FFF2-40B4-BE49-F238E27FC236}">
                    <a16:creationId xmlns:a16="http://schemas.microsoft.com/office/drawing/2014/main" id="{40F3B733-86C6-1149-954F-F3CD09A53BB1}"/>
                  </a:ext>
                </a:extLst>
              </p:cNvPr>
              <p:cNvSpPr/>
              <p:nvPr/>
            </p:nvSpPr>
            <p:spPr>
              <a:xfrm>
                <a:off x="3275933" y="4315121"/>
                <a:ext cx="180000" cy="1800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78" name="Gruppieren 77">
                <a:extLst>
                  <a:ext uri="{FF2B5EF4-FFF2-40B4-BE49-F238E27FC236}">
                    <a16:creationId xmlns:a16="http://schemas.microsoft.com/office/drawing/2014/main" id="{E3B56CF0-1DA1-4E4D-AB16-1153212287CF}"/>
                  </a:ext>
                </a:extLst>
              </p:cNvPr>
              <p:cNvGrpSpPr/>
              <p:nvPr/>
            </p:nvGrpSpPr>
            <p:grpSpPr>
              <a:xfrm rot="16200000">
                <a:off x="3202473" y="4122674"/>
                <a:ext cx="324000" cy="1260000"/>
                <a:chOff x="3221663" y="-460353"/>
                <a:chExt cx="6553463" cy="3024000"/>
              </a:xfr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</p:grpSpPr>
            <p:sp>
              <p:nvSpPr>
                <p:cNvPr id="80" name="Abgerundetes Rechteck 79">
                  <a:extLst>
                    <a:ext uri="{FF2B5EF4-FFF2-40B4-BE49-F238E27FC236}">
                      <a16:creationId xmlns:a16="http://schemas.microsoft.com/office/drawing/2014/main" id="{47774FC1-B21F-304F-B0D9-638186E0EB2A}"/>
                    </a:ext>
                  </a:extLst>
                </p:cNvPr>
                <p:cNvSpPr/>
                <p:nvPr/>
              </p:nvSpPr>
              <p:spPr>
                <a:xfrm>
                  <a:off x="3221663" y="-460353"/>
                  <a:ext cx="5147994" cy="3024000"/>
                </a:xfrm>
                <a:prstGeom prst="roundRect">
                  <a:avLst/>
                </a:prstGeom>
                <a:grpFill/>
                <a:ln w="114300" cap="rnd">
                  <a:noFill/>
                </a:ln>
                <a:sp3d prstMaterial="metal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" name="Abgerundetes Rechteck 81">
                  <a:extLst>
                    <a:ext uri="{FF2B5EF4-FFF2-40B4-BE49-F238E27FC236}">
                      <a16:creationId xmlns:a16="http://schemas.microsoft.com/office/drawing/2014/main" id="{4FD4730A-A5AA-A84E-9AF1-D64D8C5F5D6E}"/>
                    </a:ext>
                  </a:extLst>
                </p:cNvPr>
                <p:cNvSpPr/>
                <p:nvPr/>
              </p:nvSpPr>
              <p:spPr>
                <a:xfrm>
                  <a:off x="4727221" y="-406353"/>
                  <a:ext cx="5047905" cy="2916000"/>
                </a:xfrm>
                <a:prstGeom prst="roundRect">
                  <a:avLst>
                    <a:gd name="adj" fmla="val 4670"/>
                  </a:avLst>
                </a:prstGeom>
                <a:grpFill/>
                <a:ln w="12700">
                  <a:noFill/>
                </a:ln>
                <a:effectLst/>
                <a:sp3d>
                  <a:bevelT w="1270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0C45D20C-3C29-AD45-B4A3-5B6BB321445A}"/>
                </a:ext>
              </a:extLst>
            </p:cNvPr>
            <p:cNvGrpSpPr/>
            <p:nvPr/>
          </p:nvGrpSpPr>
          <p:grpSpPr>
            <a:xfrm>
              <a:off x="447090" y="2321999"/>
              <a:ext cx="1838910" cy="1242001"/>
              <a:chOff x="4677173" y="-460353"/>
              <a:chExt cx="5148000" cy="3024000"/>
            </a:xfrm>
          </p:grpSpPr>
          <p:sp>
            <p:nvSpPr>
              <p:cNvPr id="69" name="Abgerundetes Rechteck 68">
                <a:extLst>
                  <a:ext uri="{FF2B5EF4-FFF2-40B4-BE49-F238E27FC236}">
                    <a16:creationId xmlns:a16="http://schemas.microsoft.com/office/drawing/2014/main" id="{A80AF568-44B0-2C44-9B1F-B2A16507A1EA}"/>
                  </a:ext>
                </a:extLst>
              </p:cNvPr>
              <p:cNvSpPr/>
              <p:nvPr/>
            </p:nvSpPr>
            <p:spPr>
              <a:xfrm>
                <a:off x="4677173" y="-460353"/>
                <a:ext cx="5148000" cy="3024000"/>
              </a:xfrm>
              <a:prstGeom prst="roundRect">
                <a:avLst>
                  <a:gd name="adj" fmla="val 5689"/>
                </a:avLst>
              </a:prstGeom>
              <a:solidFill>
                <a:schemeClr val="bg1"/>
              </a:solidFill>
              <a:ln w="38100" cap="rnd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 extrusionH="25400" contourW="25400" prstMaterial="metal">
                <a:bevelT w="25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Abgerundetes Rechteck 69">
                <a:extLst>
                  <a:ext uri="{FF2B5EF4-FFF2-40B4-BE49-F238E27FC236}">
                    <a16:creationId xmlns:a16="http://schemas.microsoft.com/office/drawing/2014/main" id="{F4DD4497-1B08-3D42-9712-EB3760F68254}"/>
                  </a:ext>
                </a:extLst>
              </p:cNvPr>
              <p:cNvSpPr/>
              <p:nvPr/>
            </p:nvSpPr>
            <p:spPr>
              <a:xfrm>
                <a:off x="4727221" y="-406353"/>
                <a:ext cx="5047905" cy="2916000"/>
              </a:xfrm>
              <a:prstGeom prst="roundRect">
                <a:avLst>
                  <a:gd name="adj" fmla="val 4670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0C38A51-A576-734D-BEB5-85FD3E6F7BAC}"/>
              </a:ext>
            </a:extLst>
          </p:cNvPr>
          <p:cNvGrpSpPr/>
          <p:nvPr/>
        </p:nvGrpSpPr>
        <p:grpSpPr>
          <a:xfrm>
            <a:off x="468000" y="2336534"/>
            <a:ext cx="1800000" cy="1225816"/>
            <a:chOff x="441060" y="2336534"/>
            <a:chExt cx="1800000" cy="12258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B1B78FB-057C-134D-AFEF-0B8CB7F14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9"/>
            <a:stretch/>
          </p:blipFill>
          <p:spPr>
            <a:xfrm>
              <a:off x="441060" y="2336596"/>
              <a:ext cx="1800000" cy="1225754"/>
            </a:xfrm>
            <a:prstGeom prst="roundRect">
              <a:avLst>
                <a:gd name="adj" fmla="val 4143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23" name="Ecken des Rechtecks auf der gleichen Seite abrunden 22">
              <a:extLst>
                <a:ext uri="{FF2B5EF4-FFF2-40B4-BE49-F238E27FC236}">
                  <a16:creationId xmlns:a16="http://schemas.microsoft.com/office/drawing/2014/main" id="{033A924C-A60C-8B4D-A7FD-F15A5BF69238}"/>
                </a:ext>
              </a:extLst>
            </p:cNvPr>
            <p:cNvSpPr/>
            <p:nvPr/>
          </p:nvSpPr>
          <p:spPr>
            <a:xfrm>
              <a:off x="441060" y="2336534"/>
              <a:ext cx="1800000" cy="131556"/>
            </a:xfrm>
            <a:prstGeom prst="round2SameRect">
              <a:avLst>
                <a:gd name="adj1" fmla="val 37836"/>
                <a:gd name="adj2" fmla="val 0"/>
              </a:avLst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de-DE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Betten bereit zur Aufbereitung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28C61CA-1B6A-A043-B87B-5963A36964E9}"/>
              </a:ext>
            </a:extLst>
          </p:cNvPr>
          <p:cNvGrpSpPr/>
          <p:nvPr/>
        </p:nvGrpSpPr>
        <p:grpSpPr>
          <a:xfrm>
            <a:off x="360000" y="1008000"/>
            <a:ext cx="2052000" cy="3780000"/>
            <a:chOff x="360000" y="1008000"/>
            <a:chExt cx="2052000" cy="3780000"/>
          </a:xfrm>
        </p:grpSpPr>
        <p:sp>
          <p:nvSpPr>
            <p:cNvPr id="94" name="Ellipse 122">
              <a:extLst>
                <a:ext uri="{FF2B5EF4-FFF2-40B4-BE49-F238E27FC236}">
                  <a16:creationId xmlns:a16="http://schemas.microsoft.com/office/drawing/2014/main" id="{1C0B5896-4779-5945-9282-BA24462BDEDE}"/>
                </a:ext>
              </a:extLst>
            </p:cNvPr>
            <p:cNvSpPr/>
            <p:nvPr/>
          </p:nvSpPr>
          <p:spPr>
            <a:xfrm>
              <a:off x="1170000" y="1008000"/>
              <a:ext cx="432000" cy="432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3"/>
              <a:r>
                <a:rPr lang="de-DE" sz="2400" b="1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3D0A5A89-6C5E-9344-A155-1BD70D96929B}"/>
                </a:ext>
              </a:extLst>
            </p:cNvPr>
            <p:cNvSpPr/>
            <p:nvPr/>
          </p:nvSpPr>
          <p:spPr>
            <a:xfrm>
              <a:off x="360000" y="1008000"/>
              <a:ext cx="2052000" cy="37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576000" rIns="36000" rtlCol="0" anchor="t"/>
            <a:lstStyle/>
            <a:p>
              <a:pPr algn="ctr">
                <a:lnSpc>
                  <a:spcPct val="90000"/>
                </a:lnSpc>
              </a:pPr>
              <a:r>
                <a:rPr lang="de-DE" b="1" dirty="0">
                  <a:solidFill>
                    <a:schemeClr val="tx1"/>
                  </a:solidFill>
                </a:rPr>
                <a:t>Liste </a:t>
              </a:r>
            </a:p>
            <a:p>
              <a:pPr algn="ctr">
                <a:lnSpc>
                  <a:spcPct val="90000"/>
                </a:lnSpc>
              </a:pPr>
              <a:r>
                <a:rPr lang="de-DE" b="1" dirty="0">
                  <a:solidFill>
                    <a:schemeClr val="tx1"/>
                  </a:solidFill>
                </a:rPr>
                <a:t>unreiner Betten</a:t>
              </a:r>
              <a:endParaRPr lang="de-DE" b="1" dirty="0"/>
            </a:p>
          </p:txBody>
        </p:sp>
      </p:grpSp>
      <p:pic>
        <p:nvPicPr>
          <p:cNvPr id="108" name="Grafik 107">
            <a:extLst>
              <a:ext uri="{FF2B5EF4-FFF2-40B4-BE49-F238E27FC236}">
                <a16:creationId xmlns:a16="http://schemas.microsoft.com/office/drawing/2014/main" id="{752C1CB1-9BA2-FE43-A00C-7C1C04C01D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281" y="2230247"/>
            <a:ext cx="1817405" cy="125590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FBBD12C-BD0C-104A-AFD5-A1B14249C5AE}"/>
              </a:ext>
            </a:extLst>
          </p:cNvPr>
          <p:cNvGrpSpPr>
            <a:grpSpLocks noChangeAspect="1"/>
          </p:cNvGrpSpPr>
          <p:nvPr/>
        </p:nvGrpSpPr>
        <p:grpSpPr>
          <a:xfrm>
            <a:off x="3733800" y="3472950"/>
            <a:ext cx="615308" cy="1080000"/>
            <a:chOff x="3810000" y="3479798"/>
            <a:chExt cx="567230" cy="995612"/>
          </a:xfrm>
        </p:grpSpPr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FA3E88C0-DA94-E640-A9FF-6261FCE6E0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810000" y="3479798"/>
              <a:ext cx="567230" cy="995612"/>
            </a:xfrm>
            <a:prstGeom prst="roundRect">
              <a:avLst>
                <a:gd name="adj" fmla="val 5362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5" name="Grafik 114" descr="Ein Bild, das Screenshot enthält.&#10;&#10;Mit sehr hoher Zuverlässigkeit generierte Beschreibung">
              <a:extLst>
                <a:ext uri="{FF2B5EF4-FFF2-40B4-BE49-F238E27FC236}">
                  <a16:creationId xmlns:a16="http://schemas.microsoft.com/office/drawing/2014/main" id="{C0E0927B-4BF2-3844-B7C5-EC70F48E3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1835" y="3556969"/>
              <a:ext cx="502851" cy="833668"/>
            </a:xfrm>
            <a:prstGeom prst="roundRect">
              <a:avLst>
                <a:gd name="adj" fmla="val 3227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innerShdw blurRad="63500" dist="12700" dir="135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84AB7A2-59B3-EA46-9972-12BFB5A8B84A}"/>
              </a:ext>
            </a:extLst>
          </p:cNvPr>
          <p:cNvGrpSpPr/>
          <p:nvPr/>
        </p:nvGrpSpPr>
        <p:grpSpPr>
          <a:xfrm>
            <a:off x="2407931" y="1007476"/>
            <a:ext cx="2052000" cy="3780000"/>
            <a:chOff x="2407931" y="1007476"/>
            <a:chExt cx="2052000" cy="3780000"/>
          </a:xfrm>
        </p:grpSpPr>
        <p:sp>
          <p:nvSpPr>
            <p:cNvPr id="120" name="Ellipse 122">
              <a:extLst>
                <a:ext uri="{FF2B5EF4-FFF2-40B4-BE49-F238E27FC236}">
                  <a16:creationId xmlns:a16="http://schemas.microsoft.com/office/drawing/2014/main" id="{460993EE-687B-6246-9E16-2040BCA72D1C}"/>
                </a:ext>
              </a:extLst>
            </p:cNvPr>
            <p:cNvSpPr/>
            <p:nvPr/>
          </p:nvSpPr>
          <p:spPr>
            <a:xfrm>
              <a:off x="3217931" y="1007476"/>
              <a:ext cx="432000" cy="432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3"/>
              <a:r>
                <a:rPr lang="de-DE" sz="24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81E1CDCC-F938-FA44-AED8-9F2857C55595}"/>
                </a:ext>
              </a:extLst>
            </p:cNvPr>
            <p:cNvSpPr/>
            <p:nvPr/>
          </p:nvSpPr>
          <p:spPr>
            <a:xfrm>
              <a:off x="2407931" y="1007476"/>
              <a:ext cx="2052000" cy="37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576000" rIns="36000" rtlCol="0" anchor="t"/>
            <a:lstStyle/>
            <a:p>
              <a:pPr algn="ctr">
                <a:lnSpc>
                  <a:spcPct val="90000"/>
                </a:lnSpc>
              </a:pPr>
              <a:r>
                <a:rPr lang="de-DE" b="1" dirty="0">
                  <a:solidFill>
                    <a:schemeClr val="tx1"/>
                  </a:solidFill>
                </a:rPr>
                <a:t>Start der</a:t>
              </a:r>
            </a:p>
            <a:p>
              <a:pPr algn="ctr">
                <a:lnSpc>
                  <a:spcPct val="90000"/>
                </a:lnSpc>
              </a:pPr>
              <a:r>
                <a:rPr lang="de-DE" b="1" dirty="0">
                  <a:solidFill>
                    <a:schemeClr val="tx1"/>
                  </a:solidFill>
                </a:rPr>
                <a:t>Aufbereitung</a:t>
              </a:r>
            </a:p>
            <a:p>
              <a:pPr algn="ctr"/>
              <a:endParaRPr lang="de-DE" dirty="0"/>
            </a:p>
          </p:txBody>
        </p:sp>
      </p:grpSp>
      <p:pic>
        <p:nvPicPr>
          <p:cNvPr id="103" name="Grafik 102">
            <a:extLst>
              <a:ext uri="{FF2B5EF4-FFF2-40B4-BE49-F238E27FC236}">
                <a16:creationId xmlns:a16="http://schemas.microsoft.com/office/drawing/2014/main" id="{D06D37EA-3147-D140-9889-9DA73204AF6D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132" y="2340000"/>
            <a:ext cx="1800000" cy="1224000"/>
          </a:xfrm>
          <a:prstGeom prst="roundRect">
            <a:avLst>
              <a:gd name="adj" fmla="val 3716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3" name="Ellipse 122">
            <a:extLst>
              <a:ext uri="{FF2B5EF4-FFF2-40B4-BE49-F238E27FC236}">
                <a16:creationId xmlns:a16="http://schemas.microsoft.com/office/drawing/2014/main" id="{333CF0C6-0460-5841-A03F-87B9DAC23458}"/>
              </a:ext>
            </a:extLst>
          </p:cNvPr>
          <p:cNvSpPr/>
          <p:nvPr/>
        </p:nvSpPr>
        <p:spPr>
          <a:xfrm>
            <a:off x="5295907" y="1008000"/>
            <a:ext cx="432000" cy="43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3"/>
            <a:r>
              <a:rPr lang="de-DE" sz="24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20D4E31F-F85A-284B-957D-6202A97E255A}"/>
              </a:ext>
            </a:extLst>
          </p:cNvPr>
          <p:cNvSpPr/>
          <p:nvPr/>
        </p:nvSpPr>
        <p:spPr>
          <a:xfrm>
            <a:off x="4485907" y="1008000"/>
            <a:ext cx="2052000" cy="37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76000" rIns="36000" rtlCol="0" anchor="t"/>
          <a:lstStyle/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/>
                </a:solidFill>
              </a:rPr>
              <a:t>Aufbereitungs-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 err="1">
                <a:solidFill>
                  <a:schemeClr val="tx1"/>
                </a:solidFill>
              </a:rPr>
              <a:t>anleitung</a:t>
            </a:r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45" name="Ellipse 122">
            <a:extLst>
              <a:ext uri="{FF2B5EF4-FFF2-40B4-BE49-F238E27FC236}">
                <a16:creationId xmlns:a16="http://schemas.microsoft.com/office/drawing/2014/main" id="{0B74349A-2329-9944-A649-704B7AF4AAF4}"/>
              </a:ext>
            </a:extLst>
          </p:cNvPr>
          <p:cNvSpPr/>
          <p:nvPr/>
        </p:nvSpPr>
        <p:spPr>
          <a:xfrm>
            <a:off x="7378024" y="1008000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3"/>
            <a:r>
              <a:rPr lang="de-DE" sz="24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32D483E3-F154-9043-B733-DFDE19D76B13}"/>
              </a:ext>
            </a:extLst>
          </p:cNvPr>
          <p:cNvSpPr/>
          <p:nvPr/>
        </p:nvSpPr>
        <p:spPr>
          <a:xfrm>
            <a:off x="6568024" y="1008000"/>
            <a:ext cx="2052000" cy="37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76000" rIns="36000" rtlCol="0" anchor="t"/>
          <a:lstStyle/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/>
                </a:solidFill>
              </a:rPr>
              <a:t>Ende Aufbereitung,  Start Einwirkzeit</a:t>
            </a:r>
          </a:p>
        </p:txBody>
      </p:sp>
      <p:sp>
        <p:nvSpPr>
          <p:cNvPr id="79" name="Titel 1">
            <a:extLst>
              <a:ext uri="{FF2B5EF4-FFF2-40B4-BE49-F238E27FC236}">
                <a16:creationId xmlns:a16="http://schemas.microsoft.com/office/drawing/2014/main" id="{F57647F5-CF53-AA4E-BDA9-699FF306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</p:spPr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Einzelnachweis der Aufbereitung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395124-0A39-B344-A598-19D04C30D674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000" y="2772000"/>
            <a:ext cx="972000" cy="1800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3536D5E-28FA-1942-AF92-E5E4F8C02816}"/>
              </a:ext>
            </a:extLst>
          </p:cNvPr>
          <p:cNvGrpSpPr/>
          <p:nvPr/>
        </p:nvGrpSpPr>
        <p:grpSpPr>
          <a:xfrm>
            <a:off x="1523566" y="2779815"/>
            <a:ext cx="971015" cy="1800000"/>
            <a:chOff x="1420848" y="2675410"/>
            <a:chExt cx="971015" cy="18000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158AD60-8CC4-2442-9EE9-8677D3AE3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0848" y="2675410"/>
              <a:ext cx="971015" cy="180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2A5A2CF-9EC7-B94E-937A-DD244548FBD2}"/>
                </a:ext>
              </a:extLst>
            </p:cNvPr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942" y="2819454"/>
              <a:ext cx="854476" cy="1512000"/>
            </a:xfrm>
            <a:prstGeom prst="roundRect">
              <a:avLst>
                <a:gd name="adj" fmla="val 1706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7029FF8D-0AA6-8346-921B-70C4CCBEC3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2376000"/>
            <a:ext cx="283970" cy="72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72460A5-F7ED-1D44-ADF2-614FE3F255B8}"/>
              </a:ext>
            </a:extLst>
          </p:cNvPr>
          <p:cNvGrpSpPr/>
          <p:nvPr/>
        </p:nvGrpSpPr>
        <p:grpSpPr>
          <a:xfrm>
            <a:off x="6768000" y="2267999"/>
            <a:ext cx="1957242" cy="2192992"/>
            <a:chOff x="6687132" y="2322000"/>
            <a:chExt cx="1957242" cy="2150785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1629B8D3-ECAB-2A41-9487-45D0EE47450B}"/>
                </a:ext>
              </a:extLst>
            </p:cNvPr>
            <p:cNvGrpSpPr/>
            <p:nvPr/>
          </p:nvGrpSpPr>
          <p:grpSpPr>
            <a:xfrm>
              <a:off x="6910332" y="2520000"/>
              <a:ext cx="1513675" cy="1566000"/>
              <a:chOff x="6910332" y="2520000"/>
              <a:chExt cx="1513675" cy="1566000"/>
            </a:xfrm>
          </p:grpSpPr>
          <p:sp>
            <p:nvSpPr>
              <p:cNvPr id="139" name="Rechteck 138">
                <a:extLst>
                  <a:ext uri="{FF2B5EF4-FFF2-40B4-BE49-F238E27FC236}">
                    <a16:creationId xmlns:a16="http://schemas.microsoft.com/office/drawing/2014/main" id="{6FA89854-3CA6-8040-9F06-D44EF844E2BE}"/>
                  </a:ext>
                </a:extLst>
              </p:cNvPr>
              <p:cNvSpPr/>
              <p:nvPr/>
            </p:nvSpPr>
            <p:spPr>
              <a:xfrm>
                <a:off x="6912003" y="3096000"/>
                <a:ext cx="1512000" cy="144000"/>
              </a:xfrm>
              <a:prstGeom prst="rect">
                <a:avLst/>
              </a:prstGeom>
              <a:solidFill>
                <a:srgbClr val="DE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1:32</a:t>
                </a:r>
              </a:p>
            </p:txBody>
          </p:sp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3DB94BCB-1A83-5B42-A6F3-D6F8B447ED06}"/>
                  </a:ext>
                </a:extLst>
              </p:cNvPr>
              <p:cNvSpPr/>
              <p:nvPr/>
            </p:nvSpPr>
            <p:spPr>
              <a:xfrm>
                <a:off x="6912003" y="3240000"/>
                <a:ext cx="1512000" cy="144000"/>
              </a:xfrm>
              <a:prstGeom prst="rect">
                <a:avLst/>
              </a:prstGeom>
              <a:solidFill>
                <a:srgbClr val="CF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1:32</a:t>
                </a:r>
              </a:p>
            </p:txBody>
          </p:sp>
          <p:sp>
            <p:nvSpPr>
              <p:cNvPr id="143" name="Rechteck 142">
                <a:extLst>
                  <a:ext uri="{FF2B5EF4-FFF2-40B4-BE49-F238E27FC236}">
                    <a16:creationId xmlns:a16="http://schemas.microsoft.com/office/drawing/2014/main" id="{7525C8E7-F42E-294C-85B8-B37EB0392F2D}"/>
                  </a:ext>
                </a:extLst>
              </p:cNvPr>
              <p:cNvSpPr/>
              <p:nvPr/>
            </p:nvSpPr>
            <p:spPr>
              <a:xfrm>
                <a:off x="6912003" y="3384000"/>
                <a:ext cx="1512000" cy="144000"/>
              </a:xfrm>
              <a:prstGeom prst="rect">
                <a:avLst/>
              </a:prstGeom>
              <a:solidFill>
                <a:srgbClr val="DE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02:05</a:t>
                </a:r>
              </a:p>
            </p:txBody>
          </p:sp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A63B9F8F-4A6A-6342-80E7-77BA5B0C11A9}"/>
                  </a:ext>
                </a:extLst>
              </p:cNvPr>
              <p:cNvSpPr/>
              <p:nvPr/>
            </p:nvSpPr>
            <p:spPr>
              <a:xfrm>
                <a:off x="6912003" y="3528000"/>
                <a:ext cx="1512000" cy="144000"/>
              </a:xfrm>
              <a:prstGeom prst="rect">
                <a:avLst/>
              </a:prstGeom>
              <a:solidFill>
                <a:srgbClr val="CF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07:55</a:t>
                </a:r>
              </a:p>
            </p:txBody>
          </p:sp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6B4699E5-59A4-CE41-A954-2FEEDCB4B41B}"/>
                  </a:ext>
                </a:extLst>
              </p:cNvPr>
              <p:cNvSpPr/>
              <p:nvPr/>
            </p:nvSpPr>
            <p:spPr>
              <a:xfrm>
                <a:off x="6912007" y="2520000"/>
                <a:ext cx="1512000" cy="144000"/>
              </a:xfrm>
              <a:prstGeom prst="rect">
                <a:avLst/>
              </a:prstGeom>
              <a:solidFill>
                <a:srgbClr val="DE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01:32           </a:t>
                </a:r>
                <a:r>
                  <a:rPr lang="de-DE" sz="600" b="1" dirty="0">
                    <a:solidFill>
                      <a:schemeClr val="tx1"/>
                    </a:solidFill>
                  </a:rPr>
                  <a:t>B-1201</a:t>
                </a:r>
              </a:p>
            </p:txBody>
          </p:sp>
          <p:sp>
            <p:nvSpPr>
              <p:cNvPr id="151" name="Rechteck 150">
                <a:extLst>
                  <a:ext uri="{FF2B5EF4-FFF2-40B4-BE49-F238E27FC236}">
                    <a16:creationId xmlns:a16="http://schemas.microsoft.com/office/drawing/2014/main" id="{EB5009AC-EBEA-6D42-950B-FD9C0CEF5C8B}"/>
                  </a:ext>
                </a:extLst>
              </p:cNvPr>
              <p:cNvSpPr/>
              <p:nvPr/>
            </p:nvSpPr>
            <p:spPr>
              <a:xfrm>
                <a:off x="6912007" y="2664000"/>
                <a:ext cx="1512000" cy="144000"/>
              </a:xfrm>
              <a:prstGeom prst="rect">
                <a:avLst/>
              </a:prstGeom>
              <a:solidFill>
                <a:srgbClr val="CF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01:32           </a:t>
                </a:r>
                <a:r>
                  <a:rPr lang="de-DE" sz="600" b="1" dirty="0">
                    <a:solidFill>
                      <a:schemeClr val="tx1"/>
                    </a:solidFill>
                  </a:rPr>
                  <a:t>B-1031</a:t>
                </a:r>
                <a:endParaRPr lang="de-DE" sz="600" dirty="0">
                  <a:solidFill>
                    <a:srgbClr val="07374D"/>
                  </a:solidFill>
                </a:endParaRPr>
              </a:p>
            </p:txBody>
          </p:sp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7E197BAE-D4C1-C24E-81E2-526EC75F7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2538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154" name="Rechteck 153">
                <a:extLst>
                  <a:ext uri="{FF2B5EF4-FFF2-40B4-BE49-F238E27FC236}">
                    <a16:creationId xmlns:a16="http://schemas.microsoft.com/office/drawing/2014/main" id="{2D757276-1BD6-164A-B85F-168192AA1927}"/>
                  </a:ext>
                </a:extLst>
              </p:cNvPr>
              <p:cNvSpPr/>
              <p:nvPr/>
            </p:nvSpPr>
            <p:spPr>
              <a:xfrm>
                <a:off x="6912004" y="2808000"/>
                <a:ext cx="1512000" cy="144000"/>
              </a:xfrm>
              <a:prstGeom prst="rect">
                <a:avLst/>
              </a:prstGeom>
              <a:solidFill>
                <a:srgbClr val="DE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01:32           </a:t>
                </a:r>
                <a:r>
                  <a:rPr lang="de-DE" sz="600" b="1" dirty="0">
                    <a:solidFill>
                      <a:schemeClr val="tx1"/>
                    </a:solidFill>
                  </a:rPr>
                  <a:t>B-1155</a:t>
                </a:r>
                <a:endParaRPr lang="de-DE" sz="600" dirty="0">
                  <a:solidFill>
                    <a:srgbClr val="07374D"/>
                  </a:solidFill>
                </a:endParaRPr>
              </a:p>
            </p:txBody>
          </p:sp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1499CB36-830A-B242-905A-55D12C7FFCCF}"/>
                  </a:ext>
                </a:extLst>
              </p:cNvPr>
              <p:cNvSpPr/>
              <p:nvPr/>
            </p:nvSpPr>
            <p:spPr>
              <a:xfrm>
                <a:off x="6912003" y="2952000"/>
                <a:ext cx="1512000" cy="144000"/>
              </a:xfrm>
              <a:prstGeom prst="rect">
                <a:avLst/>
              </a:prstGeom>
              <a:solidFill>
                <a:srgbClr val="CF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01:32           </a:t>
                </a:r>
                <a:r>
                  <a:rPr lang="de-DE" sz="600" b="1" dirty="0">
                    <a:solidFill>
                      <a:schemeClr val="tx1"/>
                    </a:solidFill>
                  </a:rPr>
                  <a:t>B-1098</a:t>
                </a:r>
                <a:endParaRPr lang="de-DE" sz="600" dirty="0">
                  <a:solidFill>
                    <a:srgbClr val="07374D"/>
                  </a:solidFill>
                </a:endParaRPr>
              </a:p>
            </p:txBody>
          </p:sp>
          <p:sp>
            <p:nvSpPr>
              <p:cNvPr id="158" name="Rechteck 157">
                <a:extLst>
                  <a:ext uri="{FF2B5EF4-FFF2-40B4-BE49-F238E27FC236}">
                    <a16:creationId xmlns:a16="http://schemas.microsoft.com/office/drawing/2014/main" id="{4EBE4816-4822-A242-9824-AB7EB26525DC}"/>
                  </a:ext>
                </a:extLst>
              </p:cNvPr>
              <p:cNvSpPr/>
              <p:nvPr/>
            </p:nvSpPr>
            <p:spPr>
              <a:xfrm>
                <a:off x="6912003" y="3672000"/>
                <a:ext cx="1512000" cy="144000"/>
              </a:xfrm>
              <a:prstGeom prst="rect">
                <a:avLst/>
              </a:prstGeom>
              <a:solidFill>
                <a:srgbClr val="DE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09:10</a:t>
                </a:r>
              </a:p>
            </p:txBody>
          </p:sp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A62B753B-7754-8748-AB33-05071CA5E8D0}"/>
                  </a:ext>
                </a:extLst>
              </p:cNvPr>
              <p:cNvSpPr/>
              <p:nvPr/>
            </p:nvSpPr>
            <p:spPr>
              <a:xfrm>
                <a:off x="6912003" y="3816000"/>
                <a:ext cx="1512000" cy="144000"/>
              </a:xfrm>
              <a:prstGeom prst="rect">
                <a:avLst/>
              </a:prstGeom>
              <a:solidFill>
                <a:srgbClr val="CF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r>
                  <a:rPr lang="de-DE" sz="600" dirty="0">
                    <a:solidFill>
                      <a:srgbClr val="07374D"/>
                    </a:solidFill>
                  </a:rPr>
                  <a:t>30:32           </a:t>
                </a:r>
                <a:r>
                  <a:rPr lang="de-DE" sz="600" b="1" dirty="0">
                    <a:solidFill>
                      <a:schemeClr val="tx1"/>
                    </a:solidFill>
                  </a:rPr>
                  <a:t>B-1077</a:t>
                </a:r>
                <a:endParaRPr lang="de-DE" sz="600" dirty="0">
                  <a:solidFill>
                    <a:srgbClr val="07374D"/>
                  </a:solidFill>
                </a:endParaRPr>
              </a:p>
            </p:txBody>
          </p:sp>
          <p:sp>
            <p:nvSpPr>
              <p:cNvPr id="162" name="Eine Ecke des Rechtecks abrunden 161">
                <a:extLst>
                  <a:ext uri="{FF2B5EF4-FFF2-40B4-BE49-F238E27FC236}">
                    <a16:creationId xmlns:a16="http://schemas.microsoft.com/office/drawing/2014/main" id="{AED870EC-E37F-114D-BCB6-F78A695859BB}"/>
                  </a:ext>
                </a:extLst>
              </p:cNvPr>
              <p:cNvSpPr/>
              <p:nvPr/>
            </p:nvSpPr>
            <p:spPr>
              <a:xfrm rot="10800000">
                <a:off x="6910332" y="3959999"/>
                <a:ext cx="1512000" cy="126000"/>
              </a:xfrm>
              <a:prstGeom prst="round1Rect">
                <a:avLst>
                  <a:gd name="adj" fmla="val 50000"/>
                </a:avLst>
              </a:prstGeom>
              <a:solidFill>
                <a:srgbClr val="DE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270000" rtlCol="0" anchor="ctr"/>
              <a:lstStyle/>
              <a:p>
                <a:endParaRPr lang="de-DE" sz="600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5FF0BD02-5D29-6841-A535-58CE88FDF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2682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A4F4E772-0176-C344-A3AA-350D56116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2826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EF7EFF91-A853-8544-9E34-2D4D9DF15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2970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0F7179C2-52CD-0A4B-9628-BBDC4AD8B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114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40D3CA85-D714-9D4E-8DB2-07F77A303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258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674D801-D78D-2947-BD4E-600B9DA97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402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66FC6569-8E9F-0B4D-BFA9-471535FDC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546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FAB4756D-E6D0-1F4E-87A7-BEE4CBDC9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690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6CAB8C5F-C180-004A-8EB7-6701868F9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834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7E19447E-5AFD-5941-B1BC-4EE636644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000" y="3978000"/>
                <a:ext cx="157091" cy="108000"/>
              </a:xfrm>
              <a:prstGeom prst="rect">
                <a:avLst/>
              </a:prstGeom>
              <a:ln w="3175">
                <a:noFill/>
              </a:ln>
            </p:spPr>
          </p:pic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13F449F2-90E5-0F49-A76D-E2C4DFD590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87132" y="2487570"/>
              <a:ext cx="1873941" cy="1985215"/>
              <a:chOff x="6671443" y="3617003"/>
              <a:chExt cx="1699167" cy="1800063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6A971CD6-A6B9-6E40-83BD-0B9DD7EBDDDD}"/>
                  </a:ext>
                </a:extLst>
              </p:cNvPr>
              <p:cNvGrpSpPr/>
              <p:nvPr/>
            </p:nvGrpSpPr>
            <p:grpSpPr>
              <a:xfrm>
                <a:off x="6928740" y="3879339"/>
                <a:ext cx="939929" cy="942640"/>
                <a:chOff x="7089086" y="2529272"/>
                <a:chExt cx="939929" cy="942640"/>
              </a:xfrm>
            </p:grpSpPr>
            <p:sp>
              <p:nvSpPr>
                <p:cNvPr id="43" name="Rechteck: obere Ecken abgerundet 87">
                  <a:extLst>
                    <a:ext uri="{FF2B5EF4-FFF2-40B4-BE49-F238E27FC236}">
                      <a16:creationId xmlns:a16="http://schemas.microsoft.com/office/drawing/2014/main" id="{C02D7304-1E30-6C44-9D98-1666F13FF65C}"/>
                    </a:ext>
                  </a:extLst>
                </p:cNvPr>
                <p:cNvSpPr/>
                <p:nvPr/>
              </p:nvSpPr>
              <p:spPr>
                <a:xfrm>
                  <a:off x="7099168" y="2529272"/>
                  <a:ext cx="883925" cy="53842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DEE4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algn="r"/>
                  <a:r>
                    <a:rPr lang="de-DE" dirty="0">
                      <a:solidFill>
                        <a:schemeClr val="accent2"/>
                      </a:solidFill>
                    </a:rPr>
                    <a:t>     </a:t>
                  </a:r>
                  <a:r>
                    <a:rPr lang="de-DE" sz="1400" dirty="0">
                      <a:solidFill>
                        <a:srgbClr val="07374D"/>
                      </a:solidFill>
                    </a:rPr>
                    <a:t>4:53</a:t>
                  </a:r>
                  <a:endParaRPr lang="de-DE" dirty="0">
                    <a:solidFill>
                      <a:srgbClr val="07374D"/>
                    </a:solidFill>
                  </a:endParaRPr>
                </a:p>
              </p:txBody>
            </p:sp>
            <p:pic>
              <p:nvPicPr>
                <p:cNvPr id="44" name="Grafik 43">
                  <a:extLst>
                    <a:ext uri="{FF2B5EF4-FFF2-40B4-BE49-F238E27FC236}">
                      <a16:creationId xmlns:a16="http://schemas.microsoft.com/office/drawing/2014/main" id="{FA7F9E0E-7824-094D-8904-28FCAA5B59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9301" b="-20186"/>
                <a:stretch/>
              </p:blipFill>
              <p:spPr>
                <a:xfrm>
                  <a:off x="7099168" y="2658935"/>
                  <a:ext cx="407262" cy="408757"/>
                </a:xfrm>
                <a:prstGeom prst="rect">
                  <a:avLst/>
                </a:prstGeom>
              </p:spPr>
            </p:pic>
            <p:grpSp>
              <p:nvGrpSpPr>
                <p:cNvPr id="45" name="Gruppieren 44">
                  <a:extLst>
                    <a:ext uri="{FF2B5EF4-FFF2-40B4-BE49-F238E27FC236}">
                      <a16:creationId xmlns:a16="http://schemas.microsoft.com/office/drawing/2014/main" id="{A3E76F11-E01A-6443-BA1C-C1697F69775F}"/>
                    </a:ext>
                  </a:extLst>
                </p:cNvPr>
                <p:cNvGrpSpPr/>
                <p:nvPr/>
              </p:nvGrpSpPr>
              <p:grpSpPr>
                <a:xfrm>
                  <a:off x="7089086" y="3066994"/>
                  <a:ext cx="939929" cy="404918"/>
                  <a:chOff x="11515605" y="5224668"/>
                  <a:chExt cx="1284443" cy="553333"/>
                </a:xfrm>
              </p:grpSpPr>
              <p:sp>
                <p:nvSpPr>
                  <p:cNvPr id="47" name="Rechteck: obere Ecken abgerundet 91">
                    <a:extLst>
                      <a:ext uri="{FF2B5EF4-FFF2-40B4-BE49-F238E27FC236}">
                        <a16:creationId xmlns:a16="http://schemas.microsoft.com/office/drawing/2014/main" id="{211C22FA-1290-C64F-A295-FAF48FA5016E}"/>
                      </a:ext>
                    </a:extLst>
                  </p:cNvPr>
                  <p:cNvSpPr/>
                  <p:nvPr/>
                </p:nvSpPr>
                <p:spPr>
                  <a:xfrm flipV="1">
                    <a:off x="11515605" y="5224668"/>
                    <a:ext cx="1188000" cy="492821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CFD8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Ins="36000" rtlCol="0" anchor="ctr"/>
                  <a:lstStyle/>
                  <a:p>
                    <a:pPr algn="r"/>
                    <a:r>
                      <a:rPr lang="de-DE" dirty="0">
                        <a:solidFill>
                          <a:schemeClr val="accent2"/>
                        </a:solidFill>
                      </a:rPr>
                      <a:t>     </a:t>
                    </a:r>
                  </a:p>
                </p:txBody>
              </p:sp>
              <p:sp>
                <p:nvSpPr>
                  <p:cNvPr id="56" name="Rechteck 55">
                    <a:extLst>
                      <a:ext uri="{FF2B5EF4-FFF2-40B4-BE49-F238E27FC236}">
                        <a16:creationId xmlns:a16="http://schemas.microsoft.com/office/drawing/2014/main" id="{348B3598-D21E-1B45-BD90-3E66964A320D}"/>
                      </a:ext>
                    </a:extLst>
                  </p:cNvPr>
                  <p:cNvSpPr/>
                  <p:nvPr/>
                </p:nvSpPr>
                <p:spPr>
                  <a:xfrm>
                    <a:off x="12107394" y="5350912"/>
                    <a:ext cx="692654" cy="420587"/>
                  </a:xfrm>
                  <a:prstGeom prst="rect">
                    <a:avLst/>
                  </a:prstGeom>
                </p:spPr>
                <p:txBody>
                  <a:bodyPr wrap="square" lIns="3600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rgbClr val="07374D"/>
                        </a:solidFill>
                      </a:rPr>
                      <a:t>2:10</a:t>
                    </a:r>
                  </a:p>
                </p:txBody>
              </p:sp>
              <p:pic>
                <p:nvPicPr>
                  <p:cNvPr id="57" name="Grafik 56">
                    <a:extLst>
                      <a:ext uri="{FF2B5EF4-FFF2-40B4-BE49-F238E27FC236}">
                        <a16:creationId xmlns:a16="http://schemas.microsoft.com/office/drawing/2014/main" id="{A5E98305-BA19-5F40-B658-07AE522AA2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1573218" y="5360867"/>
                    <a:ext cx="486782" cy="243102"/>
                  </a:xfrm>
                  <a:prstGeom prst="rect">
                    <a:avLst/>
                  </a:prstGeom>
                </p:spPr>
              </p:pic>
              <p:pic>
                <p:nvPicPr>
                  <p:cNvPr id="58" name="Grafik 57">
                    <a:extLst>
                      <a:ext uri="{FF2B5EF4-FFF2-40B4-BE49-F238E27FC236}">
                        <a16:creationId xmlns:a16="http://schemas.microsoft.com/office/drawing/2014/main" id="{CCF83668-21BC-864D-9D72-4E1F7D33CF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7021"/>
                  <a:stretch/>
                </p:blipFill>
                <p:spPr>
                  <a:xfrm>
                    <a:off x="11799404" y="5572161"/>
                    <a:ext cx="302104" cy="20584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Grafik 45" descr="Lupe">
                <a:extLst>
                  <a:ext uri="{FF2B5EF4-FFF2-40B4-BE49-F238E27FC236}">
                    <a16:creationId xmlns:a16="http://schemas.microsoft.com/office/drawing/2014/main" id="{3E70F063-15F7-C140-AE2E-E95ED0FB90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r="5605"/>
              <a:stretch/>
            </p:blipFill>
            <p:spPr>
              <a:xfrm>
                <a:off x="6671443" y="3617003"/>
                <a:ext cx="1699167" cy="180006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6" name="Ecken des Rechtecks auf der gleichen Seite abrunden 135">
              <a:extLst>
                <a:ext uri="{FF2B5EF4-FFF2-40B4-BE49-F238E27FC236}">
                  <a16:creationId xmlns:a16="http://schemas.microsoft.com/office/drawing/2014/main" id="{F59C241F-6255-034F-9851-2EEBB1ED9CE4}"/>
                </a:ext>
              </a:extLst>
            </p:cNvPr>
            <p:cNvSpPr/>
            <p:nvPr/>
          </p:nvSpPr>
          <p:spPr>
            <a:xfrm>
              <a:off x="6912000" y="2322000"/>
              <a:ext cx="1732374" cy="198000"/>
            </a:xfrm>
            <a:prstGeom prst="round2SameRect">
              <a:avLst>
                <a:gd name="adj1" fmla="val 34578"/>
                <a:gd name="adj2" fmla="val 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tlCol="0" anchor="ctr"/>
            <a:lstStyle/>
            <a:p>
              <a:r>
                <a:rPr lang="de-DE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Abtrocknung / Einwirkzeit</a:t>
              </a:r>
            </a:p>
          </p:txBody>
        </p:sp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D8948BFD-5952-864C-B902-441B62F1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4000" y="2389697"/>
              <a:ext cx="397559" cy="100800"/>
            </a:xfrm>
            <a:prstGeom prst="rect">
              <a:avLst/>
            </a:prstGeom>
          </p:spPr>
        </p:pic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033F994F-D3A2-274A-8503-3DD4A0C71A53}"/>
                </a:ext>
              </a:extLst>
            </p:cNvPr>
            <p:cNvSpPr/>
            <p:nvPr/>
          </p:nvSpPr>
          <p:spPr>
            <a:xfrm>
              <a:off x="6918600" y="3956303"/>
              <a:ext cx="1692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r>
                <a:rPr lang="de-DE" sz="600" dirty="0">
                  <a:solidFill>
                    <a:srgbClr val="07374D"/>
                  </a:solidFill>
                </a:rPr>
                <a:t>05:02          </a:t>
              </a:r>
              <a:r>
                <a:rPr lang="de-DE" sz="600" b="1" dirty="0">
                  <a:solidFill>
                    <a:schemeClr val="tx1"/>
                  </a:solidFill>
                </a:rPr>
                <a:t>B-1098</a:t>
              </a:r>
              <a:endParaRPr lang="de-DE" sz="600" dirty="0">
                <a:solidFill>
                  <a:srgbClr val="07374D"/>
                </a:solidFill>
              </a:endParaRPr>
            </a:p>
          </p:txBody>
        </p:sp>
      </p:grpSp>
      <p:pic>
        <p:nvPicPr>
          <p:cNvPr id="200" name="Grafik 199">
            <a:extLst>
              <a:ext uri="{FF2B5EF4-FFF2-40B4-BE49-F238E27FC236}">
                <a16:creationId xmlns:a16="http://schemas.microsoft.com/office/drawing/2014/main" id="{B9E93716-6772-C741-893E-932D6902D2A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350" y="2556000"/>
            <a:ext cx="234121" cy="9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62DFD38-9372-2C4A-BEAB-FDF44CCE36CA}"/>
              </a:ext>
            </a:extLst>
          </p:cNvPr>
          <p:cNvSpPr/>
          <p:nvPr/>
        </p:nvSpPr>
        <p:spPr>
          <a:xfrm>
            <a:off x="3886200" y="3595180"/>
            <a:ext cx="304800" cy="119570"/>
          </a:xfrm>
          <a:prstGeom prst="rect">
            <a:avLst/>
          </a:prstGeom>
          <a:solidFill>
            <a:srgbClr val="E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E49EF46-7DCA-4B44-AFB4-4A6A8DC9D38A}"/>
              </a:ext>
            </a:extLst>
          </p:cNvPr>
          <p:cNvGrpSpPr>
            <a:grpSpLocks noChangeAspect="1"/>
          </p:cNvGrpSpPr>
          <p:nvPr/>
        </p:nvGrpSpPr>
        <p:grpSpPr>
          <a:xfrm>
            <a:off x="3906000" y="3708000"/>
            <a:ext cx="288000" cy="63633"/>
            <a:chOff x="2700924" y="3739183"/>
            <a:chExt cx="651738" cy="144000"/>
          </a:xfrm>
        </p:grpSpPr>
        <p:sp>
          <p:nvSpPr>
            <p:cNvPr id="110" name="Freihandform 109">
              <a:extLst>
                <a:ext uri="{FF2B5EF4-FFF2-40B4-BE49-F238E27FC236}">
                  <a16:creationId xmlns:a16="http://schemas.microsoft.com/office/drawing/2014/main" id="{38522056-36EA-3D42-B70C-35C5D0AF9550}"/>
                </a:ext>
              </a:extLst>
            </p:cNvPr>
            <p:cNvSpPr/>
            <p:nvPr/>
          </p:nvSpPr>
          <p:spPr>
            <a:xfrm>
              <a:off x="2700924" y="3752734"/>
              <a:ext cx="582176" cy="130449"/>
            </a:xfrm>
            <a:custGeom>
              <a:avLst/>
              <a:gdLst>
                <a:gd name="connsiteX0" fmla="*/ -39 w 3693289"/>
                <a:gd name="connsiteY0" fmla="*/ 827012 h 827564"/>
                <a:gd name="connsiteX1" fmla="*/ 264678 w 3693289"/>
                <a:gd name="connsiteY1" fmla="*/ 827012 h 827564"/>
                <a:gd name="connsiteX2" fmla="*/ 264678 w 3693289"/>
                <a:gd name="connsiteY2" fmla="*/ 527551 h 827564"/>
                <a:gd name="connsiteX3" fmla="*/ 833426 w 3693289"/>
                <a:gd name="connsiteY3" fmla="*/ 527551 h 827564"/>
                <a:gd name="connsiteX4" fmla="*/ 833426 w 3693289"/>
                <a:gd name="connsiteY4" fmla="*/ 827393 h 827564"/>
                <a:gd name="connsiteX5" fmla="*/ 1098143 w 3693289"/>
                <a:gd name="connsiteY5" fmla="*/ 827393 h 827564"/>
                <a:gd name="connsiteX6" fmla="*/ 1098143 w 3693289"/>
                <a:gd name="connsiteY6" fmla="*/ 210 h 827564"/>
                <a:gd name="connsiteX7" fmla="*/ 833426 w 3693289"/>
                <a:gd name="connsiteY7" fmla="*/ 210 h 827564"/>
                <a:gd name="connsiteX8" fmla="*/ 833426 w 3693289"/>
                <a:gd name="connsiteY8" fmla="*/ 295293 h 827564"/>
                <a:gd name="connsiteX9" fmla="*/ 264678 w 3693289"/>
                <a:gd name="connsiteY9" fmla="*/ 295293 h 827564"/>
                <a:gd name="connsiteX10" fmla="*/ 264678 w 3693289"/>
                <a:gd name="connsiteY10" fmla="*/ 210 h 827564"/>
                <a:gd name="connsiteX11" fmla="*/ -39 w 3693289"/>
                <a:gd name="connsiteY11" fmla="*/ 210 h 827564"/>
                <a:gd name="connsiteX12" fmla="*/ -39 w 3693289"/>
                <a:gd name="connsiteY12" fmla="*/ 827012 h 827564"/>
                <a:gd name="connsiteX13" fmla="*/ 1465854 w 3693289"/>
                <a:gd name="connsiteY13" fmla="*/ 827012 h 827564"/>
                <a:gd name="connsiteX14" fmla="*/ 1465854 w 3693289"/>
                <a:gd name="connsiteY14" fmla="*/ 624738 h 827564"/>
                <a:gd name="connsiteX15" fmla="*/ 1782639 w 3693289"/>
                <a:gd name="connsiteY15" fmla="*/ 624738 h 827564"/>
                <a:gd name="connsiteX16" fmla="*/ 1904384 w 3693289"/>
                <a:gd name="connsiteY16" fmla="*/ 624072 h 827564"/>
                <a:gd name="connsiteX17" fmla="*/ 2058874 w 3693289"/>
                <a:gd name="connsiteY17" fmla="*/ 605034 h 827564"/>
                <a:gd name="connsiteX18" fmla="*/ 2171006 w 3693289"/>
                <a:gd name="connsiteY18" fmla="*/ 524505 h 827564"/>
                <a:gd name="connsiteX19" fmla="*/ 2206701 w 3693289"/>
                <a:gd name="connsiteY19" fmla="*/ 309476 h 827564"/>
                <a:gd name="connsiteX20" fmla="*/ 2173956 w 3693289"/>
                <a:gd name="connsiteY20" fmla="*/ 101681 h 827564"/>
                <a:gd name="connsiteX21" fmla="*/ 1997097 w 3693289"/>
                <a:gd name="connsiteY21" fmla="*/ 6493 h 827564"/>
                <a:gd name="connsiteX22" fmla="*/ 1780259 w 3693289"/>
                <a:gd name="connsiteY22" fmla="*/ -171 h 827564"/>
                <a:gd name="connsiteX23" fmla="*/ 1213892 w 3693289"/>
                <a:gd name="connsiteY23" fmla="*/ -171 h 827564"/>
                <a:gd name="connsiteX24" fmla="*/ 1213892 w 3693289"/>
                <a:gd name="connsiteY24" fmla="*/ 826631 h 827564"/>
                <a:gd name="connsiteX25" fmla="*/ 1465854 w 3693289"/>
                <a:gd name="connsiteY25" fmla="*/ 206768 h 827564"/>
                <a:gd name="connsiteX26" fmla="*/ 1780831 w 3693289"/>
                <a:gd name="connsiteY26" fmla="*/ 206768 h 827564"/>
                <a:gd name="connsiteX27" fmla="*/ 1875352 w 3693289"/>
                <a:gd name="connsiteY27" fmla="*/ 209147 h 827564"/>
                <a:gd name="connsiteX28" fmla="*/ 1943792 w 3693289"/>
                <a:gd name="connsiteY28" fmla="*/ 241226 h 827564"/>
                <a:gd name="connsiteX29" fmla="*/ 1954739 w 3693289"/>
                <a:gd name="connsiteY29" fmla="*/ 309095 h 827564"/>
                <a:gd name="connsiteX30" fmla="*/ 1945220 w 3693289"/>
                <a:gd name="connsiteY30" fmla="*/ 380581 h 827564"/>
                <a:gd name="connsiteX31" fmla="*/ 1873734 w 3693289"/>
                <a:gd name="connsiteY31" fmla="*/ 416372 h 827564"/>
                <a:gd name="connsiteX32" fmla="*/ 1781021 w 3693289"/>
                <a:gd name="connsiteY32" fmla="*/ 418180 h 827564"/>
                <a:gd name="connsiteX33" fmla="*/ 1465854 w 3693289"/>
                <a:gd name="connsiteY33" fmla="*/ 418180 h 827564"/>
                <a:gd name="connsiteX34" fmla="*/ 1465854 w 3693289"/>
                <a:gd name="connsiteY34" fmla="*/ 206768 h 827564"/>
                <a:gd name="connsiteX35" fmla="*/ 2289705 w 3693289"/>
                <a:gd name="connsiteY35" fmla="*/ 827012 h 827564"/>
                <a:gd name="connsiteX36" fmla="*/ 2538431 w 3693289"/>
                <a:gd name="connsiteY36" fmla="*/ 827012 h 827564"/>
                <a:gd name="connsiteX37" fmla="*/ 2532339 w 3693289"/>
                <a:gd name="connsiteY37" fmla="*/ 208291 h 827564"/>
                <a:gd name="connsiteX38" fmla="*/ 2576506 w 3693289"/>
                <a:gd name="connsiteY38" fmla="*/ 208291 h 827564"/>
                <a:gd name="connsiteX39" fmla="*/ 2888436 w 3693289"/>
                <a:gd name="connsiteY39" fmla="*/ 827012 h 827564"/>
                <a:gd name="connsiteX40" fmla="*/ 3097850 w 3693289"/>
                <a:gd name="connsiteY40" fmla="*/ 827012 h 827564"/>
                <a:gd name="connsiteX41" fmla="*/ 3409781 w 3693289"/>
                <a:gd name="connsiteY41" fmla="*/ 208291 h 827564"/>
                <a:gd name="connsiteX42" fmla="*/ 3450997 w 3693289"/>
                <a:gd name="connsiteY42" fmla="*/ 208291 h 827564"/>
                <a:gd name="connsiteX43" fmla="*/ 3444905 w 3693289"/>
                <a:gd name="connsiteY43" fmla="*/ 827012 h 827564"/>
                <a:gd name="connsiteX44" fmla="*/ 3693250 w 3693289"/>
                <a:gd name="connsiteY44" fmla="*/ 827012 h 827564"/>
                <a:gd name="connsiteX45" fmla="*/ 3693250 w 3693289"/>
                <a:gd name="connsiteY45" fmla="*/ 210 h 827564"/>
                <a:gd name="connsiteX46" fmla="*/ 3238347 w 3693289"/>
                <a:gd name="connsiteY46" fmla="*/ 210 h 827564"/>
                <a:gd name="connsiteX47" fmla="*/ 2992382 w 3693289"/>
                <a:gd name="connsiteY47" fmla="*/ 537070 h 827564"/>
                <a:gd name="connsiteX48" fmla="*/ 2746416 w 3693289"/>
                <a:gd name="connsiteY48" fmla="*/ 210 h 827564"/>
                <a:gd name="connsiteX49" fmla="*/ 2289515 w 3693289"/>
                <a:gd name="connsiteY49" fmla="*/ 210 h 827564"/>
                <a:gd name="connsiteX50" fmla="*/ 2289515 w 3693289"/>
                <a:gd name="connsiteY50" fmla="*/ 827012 h 8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93289" h="827564">
                  <a:moveTo>
                    <a:pt x="-39" y="827012"/>
                  </a:moveTo>
                  <a:lnTo>
                    <a:pt x="264678" y="827012"/>
                  </a:lnTo>
                  <a:lnTo>
                    <a:pt x="264678" y="527551"/>
                  </a:lnTo>
                  <a:lnTo>
                    <a:pt x="833426" y="527551"/>
                  </a:lnTo>
                  <a:lnTo>
                    <a:pt x="833426" y="827393"/>
                  </a:lnTo>
                  <a:lnTo>
                    <a:pt x="1098143" y="827393"/>
                  </a:lnTo>
                  <a:lnTo>
                    <a:pt x="1098143" y="210"/>
                  </a:lnTo>
                  <a:lnTo>
                    <a:pt x="833426" y="210"/>
                  </a:lnTo>
                  <a:lnTo>
                    <a:pt x="833426" y="295293"/>
                  </a:lnTo>
                  <a:lnTo>
                    <a:pt x="264678" y="295293"/>
                  </a:lnTo>
                  <a:lnTo>
                    <a:pt x="264678" y="210"/>
                  </a:lnTo>
                  <a:lnTo>
                    <a:pt x="-39" y="210"/>
                  </a:lnTo>
                  <a:lnTo>
                    <a:pt x="-39" y="827012"/>
                  </a:lnTo>
                  <a:close/>
                  <a:moveTo>
                    <a:pt x="1465854" y="827012"/>
                  </a:moveTo>
                  <a:lnTo>
                    <a:pt x="1465854" y="624738"/>
                  </a:lnTo>
                  <a:lnTo>
                    <a:pt x="1782639" y="624738"/>
                  </a:lnTo>
                  <a:cubicBezTo>
                    <a:pt x="1834802" y="624738"/>
                    <a:pt x="1875384" y="624516"/>
                    <a:pt x="1904384" y="624072"/>
                  </a:cubicBezTo>
                  <a:cubicBezTo>
                    <a:pt x="1956465" y="624058"/>
                    <a:pt x="2008348" y="617664"/>
                    <a:pt x="2058874" y="605034"/>
                  </a:cubicBezTo>
                  <a:cubicBezTo>
                    <a:pt x="2110910" y="590121"/>
                    <a:pt x="2148287" y="563278"/>
                    <a:pt x="2171006" y="524505"/>
                  </a:cubicBezTo>
                  <a:cubicBezTo>
                    <a:pt x="2194803" y="483320"/>
                    <a:pt x="2206701" y="411644"/>
                    <a:pt x="2206701" y="309476"/>
                  </a:cubicBezTo>
                  <a:cubicBezTo>
                    <a:pt x="2206701" y="209719"/>
                    <a:pt x="2195786" y="140454"/>
                    <a:pt x="2173956" y="101681"/>
                  </a:cubicBezTo>
                  <a:cubicBezTo>
                    <a:pt x="2144956" y="49962"/>
                    <a:pt x="2086003" y="18233"/>
                    <a:pt x="1997097" y="6493"/>
                  </a:cubicBezTo>
                  <a:cubicBezTo>
                    <a:pt x="1964860" y="1987"/>
                    <a:pt x="1892581" y="-234"/>
                    <a:pt x="1780259" y="-171"/>
                  </a:cubicBezTo>
                  <a:lnTo>
                    <a:pt x="1213892" y="-171"/>
                  </a:lnTo>
                  <a:lnTo>
                    <a:pt x="1213892" y="826631"/>
                  </a:lnTo>
                  <a:close/>
                  <a:moveTo>
                    <a:pt x="1465854" y="206768"/>
                  </a:moveTo>
                  <a:lnTo>
                    <a:pt x="1780831" y="206768"/>
                  </a:lnTo>
                  <a:cubicBezTo>
                    <a:pt x="1832517" y="207529"/>
                    <a:pt x="1864025" y="208386"/>
                    <a:pt x="1875352" y="209147"/>
                  </a:cubicBezTo>
                  <a:cubicBezTo>
                    <a:pt x="1910096" y="211147"/>
                    <a:pt x="1932941" y="221903"/>
                    <a:pt x="1943792" y="241226"/>
                  </a:cubicBezTo>
                  <a:cubicBezTo>
                    <a:pt x="1951026" y="254552"/>
                    <a:pt x="1954739" y="277207"/>
                    <a:pt x="1954739" y="309095"/>
                  </a:cubicBezTo>
                  <a:cubicBezTo>
                    <a:pt x="1954739" y="343045"/>
                    <a:pt x="1951566" y="366874"/>
                    <a:pt x="1945220" y="380581"/>
                  </a:cubicBezTo>
                  <a:cubicBezTo>
                    <a:pt x="1935130" y="401998"/>
                    <a:pt x="1911238" y="413897"/>
                    <a:pt x="1873734" y="416372"/>
                  </a:cubicBezTo>
                  <a:cubicBezTo>
                    <a:pt x="1863644" y="417133"/>
                    <a:pt x="1832708" y="417799"/>
                    <a:pt x="1781021" y="418180"/>
                  </a:cubicBezTo>
                  <a:lnTo>
                    <a:pt x="1465854" y="418180"/>
                  </a:lnTo>
                  <a:lnTo>
                    <a:pt x="1465854" y="206768"/>
                  </a:lnTo>
                  <a:close/>
                  <a:moveTo>
                    <a:pt x="2289705" y="827012"/>
                  </a:moveTo>
                  <a:lnTo>
                    <a:pt x="2538431" y="827012"/>
                  </a:lnTo>
                  <a:lnTo>
                    <a:pt x="2532339" y="208291"/>
                  </a:lnTo>
                  <a:lnTo>
                    <a:pt x="2576506" y="208291"/>
                  </a:lnTo>
                  <a:lnTo>
                    <a:pt x="2888436" y="827012"/>
                  </a:lnTo>
                  <a:lnTo>
                    <a:pt x="3097850" y="827012"/>
                  </a:lnTo>
                  <a:lnTo>
                    <a:pt x="3409781" y="208291"/>
                  </a:lnTo>
                  <a:lnTo>
                    <a:pt x="3450997" y="208291"/>
                  </a:lnTo>
                  <a:lnTo>
                    <a:pt x="3444905" y="827012"/>
                  </a:lnTo>
                  <a:lnTo>
                    <a:pt x="3693250" y="827012"/>
                  </a:lnTo>
                  <a:lnTo>
                    <a:pt x="3693250" y="210"/>
                  </a:lnTo>
                  <a:lnTo>
                    <a:pt x="3238347" y="210"/>
                  </a:lnTo>
                  <a:lnTo>
                    <a:pt x="2992382" y="537070"/>
                  </a:lnTo>
                  <a:lnTo>
                    <a:pt x="2746416" y="210"/>
                  </a:lnTo>
                  <a:lnTo>
                    <a:pt x="2289515" y="210"/>
                  </a:lnTo>
                  <a:lnTo>
                    <a:pt x="2289515" y="827012"/>
                  </a:lnTo>
                  <a:close/>
                </a:path>
              </a:pathLst>
            </a:custGeom>
            <a:solidFill>
              <a:srgbClr val="005C82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 110">
              <a:extLst>
                <a:ext uri="{FF2B5EF4-FFF2-40B4-BE49-F238E27FC236}">
                  <a16:creationId xmlns:a16="http://schemas.microsoft.com/office/drawing/2014/main" id="{8DBBAA55-F3CB-2B49-8ABE-0E348A673B47}"/>
                </a:ext>
              </a:extLst>
            </p:cNvPr>
            <p:cNvSpPr/>
            <p:nvPr/>
          </p:nvSpPr>
          <p:spPr>
            <a:xfrm>
              <a:off x="3294096" y="3739183"/>
              <a:ext cx="58566" cy="57516"/>
            </a:xfrm>
            <a:custGeom>
              <a:avLst/>
              <a:gdLst>
                <a:gd name="connsiteX0" fmla="*/ 371490 w 371539"/>
                <a:gd name="connsiteY0" fmla="*/ 181649 h 364877"/>
                <a:gd name="connsiteX1" fmla="*/ 356926 w 371539"/>
                <a:gd name="connsiteY1" fmla="*/ 253611 h 364877"/>
                <a:gd name="connsiteX2" fmla="*/ 258026 w 371539"/>
                <a:gd name="connsiteY2" fmla="*/ 350608 h 364877"/>
                <a:gd name="connsiteX3" fmla="*/ 184827 w 371539"/>
                <a:gd name="connsiteY3" fmla="*/ 364696 h 364877"/>
                <a:gd name="connsiteX4" fmla="*/ 111056 w 371539"/>
                <a:gd name="connsiteY4" fmla="*/ 350988 h 364877"/>
                <a:gd name="connsiteX5" fmla="*/ 52516 w 371539"/>
                <a:gd name="connsiteY5" fmla="*/ 312913 h 364877"/>
                <a:gd name="connsiteX6" fmla="*/ 13869 w 371539"/>
                <a:gd name="connsiteY6" fmla="*/ 255801 h 364877"/>
                <a:gd name="connsiteX7" fmla="*/ -28 w 371539"/>
                <a:gd name="connsiteY7" fmla="*/ 182411 h 364877"/>
                <a:gd name="connsiteX8" fmla="*/ 14536 w 371539"/>
                <a:gd name="connsiteY8" fmla="*/ 110639 h 364877"/>
                <a:gd name="connsiteX9" fmla="*/ 54324 w 371539"/>
                <a:gd name="connsiteY9" fmla="*/ 52765 h 364877"/>
                <a:gd name="connsiteX10" fmla="*/ 113531 w 371539"/>
                <a:gd name="connsiteY10" fmla="*/ 13928 h 364877"/>
                <a:gd name="connsiteX11" fmla="*/ 186635 w 371539"/>
                <a:gd name="connsiteY11" fmla="*/ -159 h 364877"/>
                <a:gd name="connsiteX12" fmla="*/ 260882 w 371539"/>
                <a:gd name="connsiteY12" fmla="*/ 13548 h 364877"/>
                <a:gd name="connsiteX13" fmla="*/ 319517 w 371539"/>
                <a:gd name="connsiteY13" fmla="*/ 51147 h 364877"/>
                <a:gd name="connsiteX14" fmla="*/ 357592 w 371539"/>
                <a:gd name="connsiteY14" fmla="*/ 108260 h 364877"/>
                <a:gd name="connsiteX15" fmla="*/ 371490 w 371539"/>
                <a:gd name="connsiteY15" fmla="*/ 181649 h 364877"/>
                <a:gd name="connsiteX16" fmla="*/ 318566 w 371539"/>
                <a:gd name="connsiteY16" fmla="*/ 183458 h 364877"/>
                <a:gd name="connsiteX17" fmla="*/ 309047 w 371539"/>
                <a:gd name="connsiteY17" fmla="*/ 128249 h 364877"/>
                <a:gd name="connsiteX18" fmla="*/ 281633 w 371539"/>
                <a:gd name="connsiteY18" fmla="*/ 84748 h 364877"/>
                <a:gd name="connsiteX19" fmla="*/ 239655 w 371539"/>
                <a:gd name="connsiteY19" fmla="*/ 56192 h 364877"/>
                <a:gd name="connsiteX20" fmla="*/ 186541 w 371539"/>
                <a:gd name="connsiteY20" fmla="*/ 46102 h 364877"/>
                <a:gd name="connsiteX21" fmla="*/ 131998 w 371539"/>
                <a:gd name="connsiteY21" fmla="*/ 56667 h 364877"/>
                <a:gd name="connsiteX22" fmla="*/ 90020 w 371539"/>
                <a:gd name="connsiteY22" fmla="*/ 85224 h 364877"/>
                <a:gd name="connsiteX23" fmla="*/ 62891 w 371539"/>
                <a:gd name="connsiteY23" fmla="*/ 128058 h 364877"/>
                <a:gd name="connsiteX24" fmla="*/ 53372 w 371539"/>
                <a:gd name="connsiteY24" fmla="*/ 180316 h 364877"/>
                <a:gd name="connsiteX25" fmla="*/ 62891 w 371539"/>
                <a:gd name="connsiteY25" fmla="*/ 235811 h 364877"/>
                <a:gd name="connsiteX26" fmla="*/ 90496 w 371539"/>
                <a:gd name="connsiteY26" fmla="*/ 279502 h 364877"/>
                <a:gd name="connsiteX27" fmla="*/ 132283 w 371539"/>
                <a:gd name="connsiteY27" fmla="*/ 308058 h 364877"/>
                <a:gd name="connsiteX28" fmla="*/ 240131 w 371539"/>
                <a:gd name="connsiteY28" fmla="*/ 307583 h 364877"/>
                <a:gd name="connsiteX29" fmla="*/ 282109 w 371539"/>
                <a:gd name="connsiteY29" fmla="*/ 279026 h 364877"/>
                <a:gd name="connsiteX30" fmla="*/ 309047 w 371539"/>
                <a:gd name="connsiteY30" fmla="*/ 236192 h 364877"/>
                <a:gd name="connsiteX31" fmla="*/ 318566 w 371539"/>
                <a:gd name="connsiteY31" fmla="*/ 183457 h 364877"/>
                <a:gd name="connsiteX32" fmla="*/ 273257 w 371539"/>
                <a:gd name="connsiteY32" fmla="*/ 263320 h 364877"/>
                <a:gd name="connsiteX33" fmla="*/ 272114 w 371539"/>
                <a:gd name="connsiteY33" fmla="*/ 267128 h 364877"/>
                <a:gd name="connsiteX34" fmla="*/ 267450 w 371539"/>
                <a:gd name="connsiteY34" fmla="*/ 269603 h 364877"/>
                <a:gd name="connsiteX35" fmla="*/ 257931 w 371539"/>
                <a:gd name="connsiteY35" fmla="*/ 270935 h 364877"/>
                <a:gd name="connsiteX36" fmla="*/ 242035 w 371539"/>
                <a:gd name="connsiteY36" fmla="*/ 271411 h 364877"/>
                <a:gd name="connsiteX37" fmla="*/ 226329 w 371539"/>
                <a:gd name="connsiteY37" fmla="*/ 270745 h 364877"/>
                <a:gd name="connsiteX38" fmla="*/ 216810 w 371539"/>
                <a:gd name="connsiteY38" fmla="*/ 268651 h 364877"/>
                <a:gd name="connsiteX39" fmla="*/ 211956 w 371539"/>
                <a:gd name="connsiteY39" fmla="*/ 265129 h 364877"/>
                <a:gd name="connsiteX40" fmla="*/ 209481 w 371539"/>
                <a:gd name="connsiteY40" fmla="*/ 259227 h 364877"/>
                <a:gd name="connsiteX41" fmla="*/ 201866 w 371539"/>
                <a:gd name="connsiteY41" fmla="*/ 229624 h 364877"/>
                <a:gd name="connsiteX42" fmla="*/ 191680 w 371539"/>
                <a:gd name="connsiteY42" fmla="*/ 209254 h 364877"/>
                <a:gd name="connsiteX43" fmla="*/ 175308 w 371539"/>
                <a:gd name="connsiteY43" fmla="*/ 204113 h 364877"/>
                <a:gd name="connsiteX44" fmla="*/ 165123 w 371539"/>
                <a:gd name="connsiteY44" fmla="*/ 204113 h 364877"/>
                <a:gd name="connsiteX45" fmla="*/ 165123 w 371539"/>
                <a:gd name="connsiteY45" fmla="*/ 261226 h 364877"/>
                <a:gd name="connsiteX46" fmla="*/ 159983 w 371539"/>
                <a:gd name="connsiteY46" fmla="*/ 269317 h 364877"/>
                <a:gd name="connsiteX47" fmla="*/ 138280 w 371539"/>
                <a:gd name="connsiteY47" fmla="*/ 271602 h 364877"/>
                <a:gd name="connsiteX48" fmla="*/ 114864 w 371539"/>
                <a:gd name="connsiteY48" fmla="*/ 269317 h 364877"/>
                <a:gd name="connsiteX49" fmla="*/ 109058 w 371539"/>
                <a:gd name="connsiteY49" fmla="*/ 261226 h 364877"/>
                <a:gd name="connsiteX50" fmla="*/ 109057 w 371539"/>
                <a:gd name="connsiteY50" fmla="*/ 107593 h 364877"/>
                <a:gd name="connsiteX51" fmla="*/ 114864 w 371539"/>
                <a:gd name="connsiteY51" fmla="*/ 88555 h 364877"/>
                <a:gd name="connsiteX52" fmla="*/ 133330 w 371539"/>
                <a:gd name="connsiteY52" fmla="*/ 81797 h 364877"/>
                <a:gd name="connsiteX53" fmla="*/ 190443 w 371539"/>
                <a:gd name="connsiteY53" fmla="*/ 81797 h 364877"/>
                <a:gd name="connsiteX54" fmla="*/ 220237 w 371539"/>
                <a:gd name="connsiteY54" fmla="*/ 84558 h 364877"/>
                <a:gd name="connsiteX55" fmla="*/ 244986 w 371539"/>
                <a:gd name="connsiteY55" fmla="*/ 93505 h 364877"/>
                <a:gd name="connsiteX56" fmla="*/ 261739 w 371539"/>
                <a:gd name="connsiteY56" fmla="*/ 110354 h 364877"/>
                <a:gd name="connsiteX57" fmla="*/ 268117 w 371539"/>
                <a:gd name="connsiteY57" fmla="*/ 136149 h 364877"/>
                <a:gd name="connsiteX58" fmla="*/ 256599 w 371539"/>
                <a:gd name="connsiteY58" fmla="*/ 168894 h 364877"/>
                <a:gd name="connsiteX59" fmla="*/ 225853 w 371539"/>
                <a:gd name="connsiteY59" fmla="*/ 186409 h 364877"/>
                <a:gd name="connsiteX60" fmla="*/ 246509 w 371539"/>
                <a:gd name="connsiteY60" fmla="*/ 197641 h 364877"/>
                <a:gd name="connsiteX61" fmla="*/ 261359 w 371539"/>
                <a:gd name="connsiteY61" fmla="*/ 221342 h 364877"/>
                <a:gd name="connsiteX62" fmla="*/ 270306 w 371539"/>
                <a:gd name="connsiteY62" fmla="*/ 247900 h 364877"/>
                <a:gd name="connsiteX63" fmla="*/ 273257 w 371539"/>
                <a:gd name="connsiteY63" fmla="*/ 263320 h 364877"/>
                <a:gd name="connsiteX64" fmla="*/ 207768 w 371539"/>
                <a:gd name="connsiteY64" fmla="*/ 143098 h 364877"/>
                <a:gd name="connsiteX65" fmla="*/ 206435 w 371539"/>
                <a:gd name="connsiteY65" fmla="*/ 135197 h 364877"/>
                <a:gd name="connsiteX66" fmla="*/ 202151 w 371539"/>
                <a:gd name="connsiteY66" fmla="*/ 128725 h 364877"/>
                <a:gd name="connsiteX67" fmla="*/ 194060 w 371539"/>
                <a:gd name="connsiteY67" fmla="*/ 124441 h 364877"/>
                <a:gd name="connsiteX68" fmla="*/ 181305 w 371539"/>
                <a:gd name="connsiteY68" fmla="*/ 122823 h 364877"/>
                <a:gd name="connsiteX69" fmla="*/ 165123 w 371539"/>
                <a:gd name="connsiteY69" fmla="*/ 122823 h 364877"/>
                <a:gd name="connsiteX70" fmla="*/ 165123 w 371539"/>
                <a:gd name="connsiteY70" fmla="*/ 164991 h 364877"/>
                <a:gd name="connsiteX71" fmla="*/ 181305 w 371539"/>
                <a:gd name="connsiteY71" fmla="*/ 164991 h 364877"/>
                <a:gd name="connsiteX72" fmla="*/ 202437 w 371539"/>
                <a:gd name="connsiteY72" fmla="*/ 158709 h 364877"/>
                <a:gd name="connsiteX73" fmla="*/ 207768 w 371539"/>
                <a:gd name="connsiteY73" fmla="*/ 143098 h 3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71539" h="364877">
                  <a:moveTo>
                    <a:pt x="371490" y="181649"/>
                  </a:moveTo>
                  <a:cubicBezTo>
                    <a:pt x="371687" y="206388"/>
                    <a:pt x="366726" y="230896"/>
                    <a:pt x="356926" y="253611"/>
                  </a:cubicBezTo>
                  <a:cubicBezTo>
                    <a:pt x="338069" y="297740"/>
                    <a:pt x="302513" y="332611"/>
                    <a:pt x="258026" y="350608"/>
                  </a:cubicBezTo>
                  <a:cubicBezTo>
                    <a:pt x="234802" y="360110"/>
                    <a:pt x="209919" y="364899"/>
                    <a:pt x="184827" y="364696"/>
                  </a:cubicBezTo>
                  <a:cubicBezTo>
                    <a:pt x="159581" y="364947"/>
                    <a:pt x="134527" y="360291"/>
                    <a:pt x="111056" y="350988"/>
                  </a:cubicBezTo>
                  <a:cubicBezTo>
                    <a:pt x="89207" y="342312"/>
                    <a:pt x="69306" y="329368"/>
                    <a:pt x="52516" y="312913"/>
                  </a:cubicBezTo>
                  <a:cubicBezTo>
                    <a:pt x="35896" y="296692"/>
                    <a:pt x="22748" y="277261"/>
                    <a:pt x="13869" y="255801"/>
                  </a:cubicBezTo>
                  <a:cubicBezTo>
                    <a:pt x="4421" y="232499"/>
                    <a:pt x="-303" y="207553"/>
                    <a:pt x="-28" y="182411"/>
                  </a:cubicBezTo>
                  <a:cubicBezTo>
                    <a:pt x="-234" y="157733"/>
                    <a:pt x="4727" y="133285"/>
                    <a:pt x="14536" y="110639"/>
                  </a:cubicBezTo>
                  <a:cubicBezTo>
                    <a:pt x="24009" y="88999"/>
                    <a:pt x="37512" y="69359"/>
                    <a:pt x="54324" y="52765"/>
                  </a:cubicBezTo>
                  <a:cubicBezTo>
                    <a:pt x="71356" y="36104"/>
                    <a:pt x="91465" y="22914"/>
                    <a:pt x="113531" y="13928"/>
                  </a:cubicBezTo>
                  <a:cubicBezTo>
                    <a:pt x="136724" y="4433"/>
                    <a:pt x="161574" y="-356"/>
                    <a:pt x="186635" y="-159"/>
                  </a:cubicBezTo>
                  <a:cubicBezTo>
                    <a:pt x="212039" y="-446"/>
                    <a:pt x="237255" y="4210"/>
                    <a:pt x="260882" y="13548"/>
                  </a:cubicBezTo>
                  <a:cubicBezTo>
                    <a:pt x="282716" y="22090"/>
                    <a:pt x="302644" y="34869"/>
                    <a:pt x="319517" y="51147"/>
                  </a:cubicBezTo>
                  <a:cubicBezTo>
                    <a:pt x="335956" y="67401"/>
                    <a:pt x="348911" y="86834"/>
                    <a:pt x="357592" y="108260"/>
                  </a:cubicBezTo>
                  <a:cubicBezTo>
                    <a:pt x="367026" y="131565"/>
                    <a:pt x="371749" y="156509"/>
                    <a:pt x="371490" y="181649"/>
                  </a:cubicBezTo>
                  <a:close/>
                  <a:moveTo>
                    <a:pt x="318566" y="183458"/>
                  </a:moveTo>
                  <a:cubicBezTo>
                    <a:pt x="318890" y="164620"/>
                    <a:pt x="315661" y="145890"/>
                    <a:pt x="309047" y="128249"/>
                  </a:cubicBezTo>
                  <a:cubicBezTo>
                    <a:pt x="302775" y="112129"/>
                    <a:pt x="293469" y="97362"/>
                    <a:pt x="281633" y="84748"/>
                  </a:cubicBezTo>
                  <a:cubicBezTo>
                    <a:pt x="269803" y="72385"/>
                    <a:pt x="255499" y="62655"/>
                    <a:pt x="239655" y="56192"/>
                  </a:cubicBezTo>
                  <a:cubicBezTo>
                    <a:pt x="222782" y="49381"/>
                    <a:pt x="204735" y="45953"/>
                    <a:pt x="186541" y="46102"/>
                  </a:cubicBezTo>
                  <a:cubicBezTo>
                    <a:pt x="167826" y="45831"/>
                    <a:pt x="149258" y="49428"/>
                    <a:pt x="131998" y="56667"/>
                  </a:cubicBezTo>
                  <a:cubicBezTo>
                    <a:pt x="116223" y="63259"/>
                    <a:pt x="101944" y="72972"/>
                    <a:pt x="90020" y="85224"/>
                  </a:cubicBezTo>
                  <a:cubicBezTo>
                    <a:pt x="78291" y="97612"/>
                    <a:pt x="69078" y="112160"/>
                    <a:pt x="62891" y="128058"/>
                  </a:cubicBezTo>
                  <a:cubicBezTo>
                    <a:pt x="56433" y="144717"/>
                    <a:pt x="53203" y="162451"/>
                    <a:pt x="53372" y="180316"/>
                  </a:cubicBezTo>
                  <a:cubicBezTo>
                    <a:pt x="53069" y="199245"/>
                    <a:pt x="56297" y="218065"/>
                    <a:pt x="62891" y="235811"/>
                  </a:cubicBezTo>
                  <a:cubicBezTo>
                    <a:pt x="69097" y="252065"/>
                    <a:pt x="78482" y="266918"/>
                    <a:pt x="90496" y="279502"/>
                  </a:cubicBezTo>
                  <a:cubicBezTo>
                    <a:pt x="102309" y="291798"/>
                    <a:pt x="116535" y="301520"/>
                    <a:pt x="132283" y="308058"/>
                  </a:cubicBezTo>
                  <a:cubicBezTo>
                    <a:pt x="166974" y="321678"/>
                    <a:pt x="205562" y="321507"/>
                    <a:pt x="240131" y="307583"/>
                  </a:cubicBezTo>
                  <a:cubicBezTo>
                    <a:pt x="255958" y="301087"/>
                    <a:pt x="270255" y="291361"/>
                    <a:pt x="282109" y="279026"/>
                  </a:cubicBezTo>
                  <a:cubicBezTo>
                    <a:pt x="293716" y="266580"/>
                    <a:pt x="302857" y="252045"/>
                    <a:pt x="309047" y="236192"/>
                  </a:cubicBezTo>
                  <a:cubicBezTo>
                    <a:pt x="315498" y="219366"/>
                    <a:pt x="318726" y="201477"/>
                    <a:pt x="318566" y="183457"/>
                  </a:cubicBezTo>
                  <a:close/>
                  <a:moveTo>
                    <a:pt x="273257" y="263320"/>
                  </a:moveTo>
                  <a:cubicBezTo>
                    <a:pt x="273305" y="264681"/>
                    <a:pt x="272904" y="266019"/>
                    <a:pt x="272114" y="267128"/>
                  </a:cubicBezTo>
                  <a:cubicBezTo>
                    <a:pt x="270889" y="268463"/>
                    <a:pt x="269243" y="269337"/>
                    <a:pt x="267450" y="269603"/>
                  </a:cubicBezTo>
                  <a:cubicBezTo>
                    <a:pt x="264317" y="270296"/>
                    <a:pt x="261134" y="270742"/>
                    <a:pt x="257931" y="270935"/>
                  </a:cubicBezTo>
                  <a:cubicBezTo>
                    <a:pt x="253933" y="270935"/>
                    <a:pt x="248413" y="271411"/>
                    <a:pt x="242035" y="271411"/>
                  </a:cubicBezTo>
                  <a:cubicBezTo>
                    <a:pt x="235657" y="271411"/>
                    <a:pt x="230232" y="271411"/>
                    <a:pt x="226329" y="270745"/>
                  </a:cubicBezTo>
                  <a:cubicBezTo>
                    <a:pt x="223076" y="270482"/>
                    <a:pt x="219873" y="269777"/>
                    <a:pt x="216810" y="268651"/>
                  </a:cubicBezTo>
                  <a:cubicBezTo>
                    <a:pt x="214891" y="267961"/>
                    <a:pt x="213207" y="266739"/>
                    <a:pt x="211956" y="265129"/>
                  </a:cubicBezTo>
                  <a:cubicBezTo>
                    <a:pt x="210763" y="263337"/>
                    <a:pt x="209923" y="261334"/>
                    <a:pt x="209481" y="259227"/>
                  </a:cubicBezTo>
                  <a:lnTo>
                    <a:pt x="201866" y="229624"/>
                  </a:lnTo>
                  <a:cubicBezTo>
                    <a:pt x="200241" y="222084"/>
                    <a:pt x="196737" y="215078"/>
                    <a:pt x="191680" y="209254"/>
                  </a:cubicBezTo>
                  <a:cubicBezTo>
                    <a:pt x="187075" y="205522"/>
                    <a:pt x="181220" y="203684"/>
                    <a:pt x="175308" y="204113"/>
                  </a:cubicBezTo>
                  <a:lnTo>
                    <a:pt x="165123" y="204113"/>
                  </a:lnTo>
                  <a:lnTo>
                    <a:pt x="165123" y="261226"/>
                  </a:lnTo>
                  <a:cubicBezTo>
                    <a:pt x="165364" y="264757"/>
                    <a:pt x="163282" y="268035"/>
                    <a:pt x="159983" y="269317"/>
                  </a:cubicBezTo>
                  <a:cubicBezTo>
                    <a:pt x="152930" y="271301"/>
                    <a:pt x="145592" y="272074"/>
                    <a:pt x="138280" y="271602"/>
                  </a:cubicBezTo>
                  <a:cubicBezTo>
                    <a:pt x="130404" y="272047"/>
                    <a:pt x="122506" y="271276"/>
                    <a:pt x="114864" y="269317"/>
                  </a:cubicBezTo>
                  <a:cubicBezTo>
                    <a:pt x="111301" y="268272"/>
                    <a:pt x="108908" y="264936"/>
                    <a:pt x="109058" y="261226"/>
                  </a:cubicBezTo>
                  <a:lnTo>
                    <a:pt x="109057" y="107593"/>
                  </a:lnTo>
                  <a:cubicBezTo>
                    <a:pt x="108567" y="100747"/>
                    <a:pt x="110637" y="93963"/>
                    <a:pt x="114864" y="88555"/>
                  </a:cubicBezTo>
                  <a:cubicBezTo>
                    <a:pt x="119722" y="83691"/>
                    <a:pt x="126479" y="81218"/>
                    <a:pt x="133330" y="81797"/>
                  </a:cubicBezTo>
                  <a:lnTo>
                    <a:pt x="190443" y="81797"/>
                  </a:lnTo>
                  <a:cubicBezTo>
                    <a:pt x="200440" y="81765"/>
                    <a:pt x="210416" y="82690"/>
                    <a:pt x="220237" y="84558"/>
                  </a:cubicBezTo>
                  <a:cubicBezTo>
                    <a:pt x="228943" y="86081"/>
                    <a:pt x="237318" y="89109"/>
                    <a:pt x="244986" y="93505"/>
                  </a:cubicBezTo>
                  <a:cubicBezTo>
                    <a:pt x="251905" y="97615"/>
                    <a:pt x="257669" y="103412"/>
                    <a:pt x="261739" y="110354"/>
                  </a:cubicBezTo>
                  <a:cubicBezTo>
                    <a:pt x="266218" y="118194"/>
                    <a:pt x="268426" y="127126"/>
                    <a:pt x="268117" y="136149"/>
                  </a:cubicBezTo>
                  <a:cubicBezTo>
                    <a:pt x="268604" y="148135"/>
                    <a:pt x="264482" y="159853"/>
                    <a:pt x="256599" y="168894"/>
                  </a:cubicBezTo>
                  <a:cubicBezTo>
                    <a:pt x="248306" y="177641"/>
                    <a:pt x="237607" y="183735"/>
                    <a:pt x="225853" y="186409"/>
                  </a:cubicBezTo>
                  <a:cubicBezTo>
                    <a:pt x="233544" y="188432"/>
                    <a:pt x="240630" y="192286"/>
                    <a:pt x="246509" y="197641"/>
                  </a:cubicBezTo>
                  <a:cubicBezTo>
                    <a:pt x="253307" y="204221"/>
                    <a:pt x="258403" y="212355"/>
                    <a:pt x="261359" y="221342"/>
                  </a:cubicBezTo>
                  <a:lnTo>
                    <a:pt x="270306" y="247900"/>
                  </a:lnTo>
                  <a:cubicBezTo>
                    <a:pt x="271866" y="252913"/>
                    <a:pt x="272856" y="258086"/>
                    <a:pt x="273257" y="263320"/>
                  </a:cubicBezTo>
                  <a:close/>
                  <a:moveTo>
                    <a:pt x="207768" y="143098"/>
                  </a:moveTo>
                  <a:cubicBezTo>
                    <a:pt x="207759" y="140409"/>
                    <a:pt x="207309" y="137740"/>
                    <a:pt x="206435" y="135197"/>
                  </a:cubicBezTo>
                  <a:cubicBezTo>
                    <a:pt x="205557" y="132722"/>
                    <a:pt x="204086" y="130500"/>
                    <a:pt x="202151" y="128725"/>
                  </a:cubicBezTo>
                  <a:cubicBezTo>
                    <a:pt x="199803" y="126718"/>
                    <a:pt x="197040" y="125255"/>
                    <a:pt x="194060" y="124441"/>
                  </a:cubicBezTo>
                  <a:cubicBezTo>
                    <a:pt x="189910" y="123284"/>
                    <a:pt x="185613" y="122739"/>
                    <a:pt x="181305" y="122823"/>
                  </a:cubicBezTo>
                  <a:lnTo>
                    <a:pt x="165123" y="122823"/>
                  </a:lnTo>
                  <a:lnTo>
                    <a:pt x="165123" y="164991"/>
                  </a:lnTo>
                  <a:lnTo>
                    <a:pt x="181305" y="164991"/>
                  </a:lnTo>
                  <a:cubicBezTo>
                    <a:pt x="188906" y="165810"/>
                    <a:pt x="196518" y="163547"/>
                    <a:pt x="202437" y="158709"/>
                  </a:cubicBezTo>
                  <a:cubicBezTo>
                    <a:pt x="206155" y="154384"/>
                    <a:pt x="208064" y="148794"/>
                    <a:pt x="207768" y="143098"/>
                  </a:cubicBezTo>
                  <a:close/>
                </a:path>
              </a:pathLst>
            </a:custGeom>
            <a:solidFill>
              <a:srgbClr val="005C82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1856016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01B5-3E97-A54F-80E8-0FB10627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Firmenportrait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0F4D0A54-8B95-AA4F-A2D3-06CE8BC798B3}"/>
              </a:ext>
            </a:extLst>
          </p:cNvPr>
          <p:cNvSpPr txBox="1">
            <a:spLocks/>
          </p:cNvSpPr>
          <p:nvPr/>
        </p:nvSpPr>
        <p:spPr>
          <a:xfrm>
            <a:off x="304800" y="1197900"/>
            <a:ext cx="6781800" cy="3583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Gründung 		2014</a:t>
            </a:r>
          </a:p>
          <a:p>
            <a:pPr>
              <a:spcBef>
                <a:spcPts val="0"/>
              </a:spcBef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Aktive Gründer	Thorsten Amann (GF), Meinolf Köhn (Vertrieb),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Stefan Herzog (Produktentwicklung), Theo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Früchtel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(IT),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Oliver Lehner (Partnerbetreuung)</a:t>
            </a:r>
          </a:p>
          <a:p>
            <a:pPr>
              <a:spcBef>
                <a:spcPts val="0"/>
              </a:spcBef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Sitz		Garching bei München</a:t>
            </a:r>
          </a:p>
          <a:p>
            <a:pPr>
              <a:spcBef>
                <a:spcPts val="0"/>
              </a:spcBef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		Experten aus den Bereichen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 Technische Medizinprodukte					- Hygiene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 Krankenhaus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 Lean Management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 Wartung und Pflege</a:t>
            </a:r>
          </a:p>
          <a:p>
            <a:pPr marL="0" indent="0">
              <a:spcBef>
                <a:spcPts val="0"/>
              </a:spcBef>
              <a:buNone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DBCCEC-AE7E-2143-99D7-6D96B3FBC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2193167"/>
            <a:ext cx="3840933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80CF557-284A-CF49-A94A-C5F3B780BCCE}"/>
              </a:ext>
            </a:extLst>
          </p:cNvPr>
          <p:cNvGrpSpPr>
            <a:grpSpLocks noChangeAspect="1"/>
          </p:cNvGrpSpPr>
          <p:nvPr/>
        </p:nvGrpSpPr>
        <p:grpSpPr>
          <a:xfrm>
            <a:off x="6545248" y="1044538"/>
            <a:ext cx="2088000" cy="3633202"/>
            <a:chOff x="6016799" y="1085850"/>
            <a:chExt cx="1908000" cy="3319997"/>
          </a:xfrm>
          <a:effectLst>
            <a:outerShdw blurRad="50800" dist="12700" sx="101000" sy="101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CC007A7-E718-724C-A0B1-C69359E5847C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6799" y="1085850"/>
              <a:ext cx="1908000" cy="3319997"/>
            </a:xfrm>
            <a:prstGeom prst="rect">
              <a:avLst/>
            </a:prstGeom>
            <a:effectLst/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9FDC409C-5B9B-D54B-9286-0BB867F7DB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8000" y="1352549"/>
              <a:ext cx="1584000" cy="2746113"/>
              <a:chOff x="6237920" y="1559490"/>
              <a:chExt cx="1544400" cy="2677460"/>
            </a:xfrm>
          </p:grpSpPr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06FD3209-14B0-EF4A-B9E9-E1A548FF2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37920" y="1559490"/>
                <a:ext cx="1544400" cy="2316601"/>
              </a:xfrm>
              <a:prstGeom prst="rect">
                <a:avLst/>
              </a:prstGeom>
              <a:effectLst/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74CE8809-7BAB-B945-9448-7796409D6B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37920" y="2628002"/>
                <a:ext cx="1544400" cy="1608948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</p:pic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D6897481-C1C3-5A46-9B63-8427460544F3}"/>
                </a:ext>
              </a:extLst>
            </p:cNvPr>
            <p:cNvGrpSpPr/>
            <p:nvPr/>
          </p:nvGrpSpPr>
          <p:grpSpPr>
            <a:xfrm>
              <a:off x="6121974" y="1346588"/>
              <a:ext cx="1707331" cy="2803825"/>
              <a:chOff x="5538626" y="2786063"/>
              <a:chExt cx="904669" cy="1485672"/>
            </a:xfrm>
          </p:grpSpPr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3492F136-D531-8545-BAE3-067E45950A1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5538627" y="2786063"/>
                <a:ext cx="904176" cy="901498"/>
              </a:xfrm>
              <a:prstGeom prst="round2SameRect">
                <a:avLst>
                  <a:gd name="adj1" fmla="val 1560"/>
                  <a:gd name="adj2" fmla="val 0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2700" dir="135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12170E69-40B6-A64E-8E27-FAF18BD61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38626" y="3670391"/>
                <a:ext cx="904669" cy="601344"/>
              </a:xfrm>
              <a:prstGeom prst="rect">
                <a:avLst/>
              </a:prstGeom>
            </p:spPr>
          </p:pic>
        </p:grpSp>
      </p:grpSp>
      <p:sp>
        <p:nvSpPr>
          <p:cNvPr id="50" name="Rectangle 19">
            <a:extLst>
              <a:ext uri="{FF2B5EF4-FFF2-40B4-BE49-F238E27FC236}">
                <a16:creationId xmlns:a16="http://schemas.microsoft.com/office/drawing/2014/main" id="{EFFA9B81-5DC2-5449-96AC-212127C484A1}"/>
              </a:ext>
            </a:extLst>
          </p:cNvPr>
          <p:cNvSpPr/>
          <p:nvPr/>
        </p:nvSpPr>
        <p:spPr>
          <a:xfrm>
            <a:off x="282500" y="695551"/>
            <a:ext cx="6880300" cy="290849"/>
          </a:xfrm>
          <a:prstGeom prst="rect">
            <a:avLst/>
          </a:prstGeom>
          <a:ln w="12700">
            <a:miter lim="400000"/>
          </a:ln>
        </p:spPr>
        <p:txBody>
          <a:bodyPr wrap="square" lIns="19050" tIns="19050" rIns="19050" bIns="19050" anchor="ctr">
            <a:spAutoFit/>
          </a:bodyPr>
          <a:lstStyle/>
          <a:p>
            <a:pPr defTabSz="309543" hangingPunct="0">
              <a:lnSpc>
                <a:spcPct val="80000"/>
              </a:lnSpc>
            </a:pPr>
            <a: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ea typeface="Roboto Light" charset="0"/>
                <a:cs typeface="Calibri Light" panose="020F0302020204030204" pitchFamily="34" charset="0"/>
              </a:rPr>
              <a:t>Kontinuierliche Schulung</a:t>
            </a:r>
            <a:endParaRPr lang="en-US" sz="2000" kern="0" dirty="0">
              <a:solidFill>
                <a:schemeClr val="bg1"/>
              </a:solidFill>
              <a:latin typeface="Calibri" panose="020F0502020204030204" pitchFamily="34" charset="0"/>
              <a:ea typeface="Roboto Light" charset="0"/>
              <a:cs typeface="Calibri Light" panose="020F0302020204030204" pitchFamily="34" charset="0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15C942-375B-6047-9C18-09B59543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</p:spPr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 Kontinuierliche Schulung durch Anleitung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2723823-787C-0649-8E0E-D31B3D54348A}"/>
              </a:ext>
            </a:extLst>
          </p:cNvPr>
          <p:cNvGrpSpPr/>
          <p:nvPr/>
        </p:nvGrpSpPr>
        <p:grpSpPr>
          <a:xfrm>
            <a:off x="871800" y="1189048"/>
            <a:ext cx="5148000" cy="3638787"/>
            <a:chOff x="346075" y="1189048"/>
            <a:chExt cx="5148000" cy="363878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B49F7C9-BF10-BD4A-9526-1535A07FD04D}"/>
                </a:ext>
              </a:extLst>
            </p:cNvPr>
            <p:cNvGrpSpPr/>
            <p:nvPr/>
          </p:nvGrpSpPr>
          <p:grpSpPr>
            <a:xfrm>
              <a:off x="1430100" y="3806096"/>
              <a:ext cx="2971800" cy="1021739"/>
              <a:chOff x="1666360" y="3810567"/>
              <a:chExt cx="2315206" cy="1021739"/>
            </a:xfrm>
          </p:grpSpPr>
          <p:sp>
            <p:nvSpPr>
              <p:cNvPr id="33" name="Trapez 32">
                <a:extLst>
                  <a:ext uri="{FF2B5EF4-FFF2-40B4-BE49-F238E27FC236}">
                    <a16:creationId xmlns:a16="http://schemas.microsoft.com/office/drawing/2014/main" id="{62893A0D-5356-9B4B-B55A-93B70AE3D537}"/>
                  </a:ext>
                </a:extLst>
              </p:cNvPr>
              <p:cNvSpPr/>
              <p:nvPr/>
            </p:nvSpPr>
            <p:spPr>
              <a:xfrm>
                <a:off x="2620118" y="3810567"/>
                <a:ext cx="365320" cy="6096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BCAB521E-7A4F-DD40-BB00-AE7A77E1BF97}"/>
                  </a:ext>
                </a:extLst>
              </p:cNvPr>
              <p:cNvGrpSpPr/>
              <p:nvPr/>
            </p:nvGrpSpPr>
            <p:grpSpPr>
              <a:xfrm rot="16200000">
                <a:off x="2505539" y="3356279"/>
                <a:ext cx="636848" cy="2315206"/>
                <a:chOff x="4677173" y="-460353"/>
                <a:chExt cx="5148000" cy="3024000"/>
              </a:xfr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</p:grpSpPr>
            <p:sp>
              <p:nvSpPr>
                <p:cNvPr id="35" name="Abgerundetes Rechteck 34">
                  <a:extLst>
                    <a:ext uri="{FF2B5EF4-FFF2-40B4-BE49-F238E27FC236}">
                      <a16:creationId xmlns:a16="http://schemas.microsoft.com/office/drawing/2014/main" id="{5386CF1B-7987-464F-AB05-162C32227043}"/>
                    </a:ext>
                  </a:extLst>
                </p:cNvPr>
                <p:cNvSpPr/>
                <p:nvPr/>
              </p:nvSpPr>
              <p:spPr>
                <a:xfrm>
                  <a:off x="4677173" y="-460353"/>
                  <a:ext cx="5148000" cy="3024000"/>
                </a:xfrm>
                <a:prstGeom prst="roundRect">
                  <a:avLst/>
                </a:prstGeom>
                <a:grpFill/>
                <a:ln w="114300" cap="rnd">
                  <a:noFill/>
                </a:ln>
                <a:sp3d extrusionH="44450" prstMaterial="metal">
                  <a:bevelT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Abgerundetes Rechteck 35">
                  <a:extLst>
                    <a:ext uri="{FF2B5EF4-FFF2-40B4-BE49-F238E27FC236}">
                      <a16:creationId xmlns:a16="http://schemas.microsoft.com/office/drawing/2014/main" id="{9F9AAFAE-89FE-5A41-819A-82580103E44A}"/>
                    </a:ext>
                  </a:extLst>
                </p:cNvPr>
                <p:cNvSpPr/>
                <p:nvPr/>
              </p:nvSpPr>
              <p:spPr>
                <a:xfrm>
                  <a:off x="4727221" y="-406353"/>
                  <a:ext cx="5047905" cy="2916000"/>
                </a:xfrm>
                <a:prstGeom prst="roundRect">
                  <a:avLst>
                    <a:gd name="adj" fmla="val 4670"/>
                  </a:avLst>
                </a:prstGeom>
                <a:grpFill/>
                <a:ln w="12700">
                  <a:noFill/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357F70C-24D1-2E42-8A9F-7D497E53B921}"/>
                </a:ext>
              </a:extLst>
            </p:cNvPr>
            <p:cNvGrpSpPr/>
            <p:nvPr/>
          </p:nvGrpSpPr>
          <p:grpSpPr>
            <a:xfrm>
              <a:off x="346075" y="1189048"/>
              <a:ext cx="5148000" cy="3024000"/>
              <a:chOff x="4677173" y="-460353"/>
              <a:chExt cx="5148000" cy="3024000"/>
            </a:xfrm>
          </p:grpSpPr>
          <p:sp>
            <p:nvSpPr>
              <p:cNvPr id="2" name="Abgerundetes Rechteck 1">
                <a:extLst>
                  <a:ext uri="{FF2B5EF4-FFF2-40B4-BE49-F238E27FC236}">
                    <a16:creationId xmlns:a16="http://schemas.microsoft.com/office/drawing/2014/main" id="{895DF1B9-25A7-E740-8F8B-D8FC87B063C0}"/>
                  </a:ext>
                </a:extLst>
              </p:cNvPr>
              <p:cNvSpPr/>
              <p:nvPr/>
            </p:nvSpPr>
            <p:spPr>
              <a:xfrm>
                <a:off x="4677173" y="-460353"/>
                <a:ext cx="5148000" cy="3024000"/>
              </a:xfrm>
              <a:prstGeom prst="roundRect">
                <a:avLst>
                  <a:gd name="adj" fmla="val 5689"/>
                </a:avLst>
              </a:prstGeom>
              <a:solidFill>
                <a:schemeClr val="bg1"/>
              </a:solidFill>
              <a:ln w="114300" cap="rnd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 extrusionH="50800" contourW="31750" prstMaterial="metal">
                <a:bevelT w="152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Abgerundetes Rechteck 8">
                <a:extLst>
                  <a:ext uri="{FF2B5EF4-FFF2-40B4-BE49-F238E27FC236}">
                    <a16:creationId xmlns:a16="http://schemas.microsoft.com/office/drawing/2014/main" id="{C6F449F4-07C4-1147-B832-81A07CFE23BB}"/>
                  </a:ext>
                </a:extLst>
              </p:cNvPr>
              <p:cNvSpPr/>
              <p:nvPr/>
            </p:nvSpPr>
            <p:spPr>
              <a:xfrm>
                <a:off x="4727221" y="-406353"/>
                <a:ext cx="5047905" cy="2916000"/>
              </a:xfrm>
              <a:prstGeom prst="roundRect">
                <a:avLst>
                  <a:gd name="adj" fmla="val 4670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030A6AA-B2E6-7849-BC30-DC9691C06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614" y="2038350"/>
              <a:ext cx="1616986" cy="1523999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B3ACCF5-D716-5D4C-AAC7-B4AD75A97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7400" y="2161358"/>
              <a:ext cx="1792523" cy="17439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25BEB7F-5857-BB46-BDE0-6D27719D3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8296" y="2030775"/>
              <a:ext cx="1460864" cy="14553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8536C5F-80C5-6744-9ADB-0825404C4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000" y="1242000"/>
              <a:ext cx="5040000" cy="786859"/>
            </a:xfrm>
            <a:prstGeom prst="round2SameRect">
              <a:avLst/>
            </a:prstGeom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CEB7181-1E34-4845-BA9D-A0CE30E4D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00" y="1260000"/>
              <a:ext cx="867600" cy="379962"/>
            </a:xfrm>
            <a:prstGeom prst="roundRect">
              <a:avLst>
                <a:gd name="adj" fmla="val 19453"/>
              </a:avLst>
            </a:prstGeom>
            <a:effectLst>
              <a:softEdge rad="31750"/>
            </a:effectLst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2A5E40B-349E-B348-84A0-664BA6D1C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7074" y="3453342"/>
              <a:ext cx="1452719" cy="6096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1BCA5D5-D643-4A49-82F6-93A17752540C}"/>
              </a:ext>
            </a:extLst>
          </p:cNvPr>
          <p:cNvGrpSpPr/>
          <p:nvPr/>
        </p:nvGrpSpPr>
        <p:grpSpPr>
          <a:xfrm>
            <a:off x="4119460" y="3717879"/>
            <a:ext cx="2723106" cy="959860"/>
            <a:chOff x="4056636" y="3756140"/>
            <a:chExt cx="2723106" cy="959860"/>
          </a:xfrm>
        </p:grpSpPr>
        <p:sp>
          <p:nvSpPr>
            <p:cNvPr id="13" name="Pfeil nach rechts 12">
              <a:extLst>
                <a:ext uri="{FF2B5EF4-FFF2-40B4-BE49-F238E27FC236}">
                  <a16:creationId xmlns:a16="http://schemas.microsoft.com/office/drawing/2014/main" id="{CA8ED2B8-B2C8-A240-B158-61DE22C3B1F5}"/>
                </a:ext>
              </a:extLst>
            </p:cNvPr>
            <p:cNvSpPr/>
            <p:nvPr/>
          </p:nvSpPr>
          <p:spPr>
            <a:xfrm rot="18553690">
              <a:off x="6274016" y="3777234"/>
              <a:ext cx="526820" cy="4846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rechts 37">
              <a:extLst>
                <a:ext uri="{FF2B5EF4-FFF2-40B4-BE49-F238E27FC236}">
                  <a16:creationId xmlns:a16="http://schemas.microsoft.com/office/drawing/2014/main" id="{146AB163-E2AF-3246-B0E7-EFE105CA006C}"/>
                </a:ext>
              </a:extLst>
            </p:cNvPr>
            <p:cNvSpPr/>
            <p:nvPr/>
          </p:nvSpPr>
          <p:spPr>
            <a:xfrm rot="3046310" flipH="1">
              <a:off x="4011616" y="3900226"/>
              <a:ext cx="574671" cy="4846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Alternativer Prozess 18">
              <a:extLst>
                <a:ext uri="{FF2B5EF4-FFF2-40B4-BE49-F238E27FC236}">
                  <a16:creationId xmlns:a16="http://schemas.microsoft.com/office/drawing/2014/main" id="{616E17FC-AA67-544D-B5E2-B28648C088E1}"/>
                </a:ext>
              </a:extLst>
            </p:cNvPr>
            <p:cNvSpPr/>
            <p:nvPr/>
          </p:nvSpPr>
          <p:spPr>
            <a:xfrm rot="10800000" flipV="1">
              <a:off x="4320000" y="4176000"/>
              <a:ext cx="2160000" cy="540000"/>
            </a:xfrm>
            <a:prstGeom prst="flowChartAlternateProcess">
              <a:avLst/>
            </a:prstGeom>
            <a:solidFill>
              <a:srgbClr val="F8F6F8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dirty="0">
                  <a:solidFill>
                    <a:srgbClr val="06394E"/>
                  </a:solidFill>
                </a:rPr>
                <a:t>Mehrsprachige Anzeige stationär und mobil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269318F-F1C3-B544-8C73-41BEEF1FB424}"/>
              </a:ext>
            </a:extLst>
          </p:cNvPr>
          <p:cNvGrpSpPr>
            <a:grpSpLocks noChangeAspect="1"/>
          </p:cNvGrpSpPr>
          <p:nvPr/>
        </p:nvGrpSpPr>
        <p:grpSpPr>
          <a:xfrm>
            <a:off x="245439" y="2651983"/>
            <a:ext cx="1236421" cy="2152949"/>
            <a:chOff x="6577683" y="1089270"/>
            <a:chExt cx="2032916" cy="3539880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7F391524-1CAF-4044-B0EE-CA24A9344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7683" y="1089270"/>
              <a:ext cx="2032916" cy="353988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1F940F2-2681-C746-836B-CBE2254DBC6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5999" y="1368000"/>
              <a:ext cx="1818000" cy="2973363"/>
            </a:xfrm>
            <a:prstGeom prst="roundRect">
              <a:avLst>
                <a:gd name="adj" fmla="val 2554"/>
              </a:avLst>
            </a:prstGeom>
            <a:effectLst>
              <a:innerShdw blurRad="38100" dist="25400" dir="135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859350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AF647CD-3CC0-5B4E-87E8-1CBDE3099BD3}"/>
              </a:ext>
            </a:extLst>
          </p:cNvPr>
          <p:cNvGrpSpPr>
            <a:grpSpLocks noChangeAspect="1"/>
          </p:cNvGrpSpPr>
          <p:nvPr/>
        </p:nvGrpSpPr>
        <p:grpSpPr>
          <a:xfrm>
            <a:off x="396000" y="1224000"/>
            <a:ext cx="5910205" cy="3919500"/>
            <a:chOff x="349476" y="1211056"/>
            <a:chExt cx="5148000" cy="3616779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629EE75C-D3FD-FD44-8FB4-31301F0E3F28}"/>
                </a:ext>
              </a:extLst>
            </p:cNvPr>
            <p:cNvGrpSpPr/>
            <p:nvPr/>
          </p:nvGrpSpPr>
          <p:grpSpPr>
            <a:xfrm>
              <a:off x="1430100" y="3806096"/>
              <a:ext cx="2971800" cy="1021739"/>
              <a:chOff x="1666360" y="3810567"/>
              <a:chExt cx="2315206" cy="1021739"/>
            </a:xfrm>
          </p:grpSpPr>
          <p:sp>
            <p:nvSpPr>
              <p:cNvPr id="33" name="Trapez 32">
                <a:extLst>
                  <a:ext uri="{FF2B5EF4-FFF2-40B4-BE49-F238E27FC236}">
                    <a16:creationId xmlns:a16="http://schemas.microsoft.com/office/drawing/2014/main" id="{161E4D1F-2C48-964D-8C2D-0C626D3EAABC}"/>
                  </a:ext>
                </a:extLst>
              </p:cNvPr>
              <p:cNvSpPr/>
              <p:nvPr/>
            </p:nvSpPr>
            <p:spPr>
              <a:xfrm>
                <a:off x="2620118" y="3810567"/>
                <a:ext cx="365320" cy="6096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94590A64-E038-024E-B173-852429606203}"/>
                  </a:ext>
                </a:extLst>
              </p:cNvPr>
              <p:cNvGrpSpPr/>
              <p:nvPr/>
            </p:nvGrpSpPr>
            <p:grpSpPr>
              <a:xfrm rot="16200000">
                <a:off x="2505539" y="3356279"/>
                <a:ext cx="636848" cy="2315206"/>
                <a:chOff x="4677173" y="-460353"/>
                <a:chExt cx="5148000" cy="3024000"/>
              </a:xfr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</p:grpSpPr>
            <p:sp>
              <p:nvSpPr>
                <p:cNvPr id="35" name="Abgerundetes Rechteck 34">
                  <a:extLst>
                    <a:ext uri="{FF2B5EF4-FFF2-40B4-BE49-F238E27FC236}">
                      <a16:creationId xmlns:a16="http://schemas.microsoft.com/office/drawing/2014/main" id="{05B27D05-630A-844D-BD5F-498230A08D35}"/>
                    </a:ext>
                  </a:extLst>
                </p:cNvPr>
                <p:cNvSpPr/>
                <p:nvPr/>
              </p:nvSpPr>
              <p:spPr>
                <a:xfrm>
                  <a:off x="4677173" y="-460353"/>
                  <a:ext cx="5148000" cy="3024000"/>
                </a:xfrm>
                <a:prstGeom prst="roundRect">
                  <a:avLst/>
                </a:prstGeom>
                <a:grpFill/>
                <a:ln w="114300" cap="rnd">
                  <a:noFill/>
                </a:ln>
                <a:sp3d extrusionH="44450" prstMaterial="metal">
                  <a:bevelT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Abgerundetes Rechteck 35">
                  <a:extLst>
                    <a:ext uri="{FF2B5EF4-FFF2-40B4-BE49-F238E27FC236}">
                      <a16:creationId xmlns:a16="http://schemas.microsoft.com/office/drawing/2014/main" id="{F0F89160-F00A-1F47-A2CD-202C1BF362CD}"/>
                    </a:ext>
                  </a:extLst>
                </p:cNvPr>
                <p:cNvSpPr/>
                <p:nvPr/>
              </p:nvSpPr>
              <p:spPr>
                <a:xfrm>
                  <a:off x="4727221" y="-406353"/>
                  <a:ext cx="5047905" cy="2916000"/>
                </a:xfrm>
                <a:prstGeom prst="roundRect">
                  <a:avLst>
                    <a:gd name="adj" fmla="val 4670"/>
                  </a:avLst>
                </a:prstGeom>
                <a:grpFill/>
                <a:ln w="12700">
                  <a:noFill/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E887F30-978F-0342-BD01-9171E5746DFC}"/>
                </a:ext>
              </a:extLst>
            </p:cNvPr>
            <p:cNvGrpSpPr/>
            <p:nvPr/>
          </p:nvGrpSpPr>
          <p:grpSpPr>
            <a:xfrm>
              <a:off x="349476" y="1211056"/>
              <a:ext cx="5148000" cy="3024000"/>
              <a:chOff x="4680574" y="-438345"/>
              <a:chExt cx="5148000" cy="3024000"/>
            </a:xfrm>
          </p:grpSpPr>
          <p:sp>
            <p:nvSpPr>
              <p:cNvPr id="26" name="Abgerundetes Rechteck 25">
                <a:extLst>
                  <a:ext uri="{FF2B5EF4-FFF2-40B4-BE49-F238E27FC236}">
                    <a16:creationId xmlns:a16="http://schemas.microsoft.com/office/drawing/2014/main" id="{D45DA5BF-062F-174E-942B-68246001445A}"/>
                  </a:ext>
                </a:extLst>
              </p:cNvPr>
              <p:cNvSpPr/>
              <p:nvPr/>
            </p:nvSpPr>
            <p:spPr>
              <a:xfrm>
                <a:off x="4680574" y="-438345"/>
                <a:ext cx="5148000" cy="3024000"/>
              </a:xfrm>
              <a:prstGeom prst="roundRect">
                <a:avLst>
                  <a:gd name="adj" fmla="val 5689"/>
                </a:avLst>
              </a:prstGeom>
              <a:solidFill>
                <a:schemeClr val="bg1"/>
              </a:solidFill>
              <a:ln w="114300" cap="rnd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 extrusionH="50800" contourW="31750" prstMaterial="metal">
                <a:bevelT w="152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Abgerundetes Rechteck 29">
                <a:extLst>
                  <a:ext uri="{FF2B5EF4-FFF2-40B4-BE49-F238E27FC236}">
                    <a16:creationId xmlns:a16="http://schemas.microsoft.com/office/drawing/2014/main" id="{B9E39CE4-3DA2-7E49-B5A4-300C82F6AA00}"/>
                  </a:ext>
                </a:extLst>
              </p:cNvPr>
              <p:cNvSpPr/>
              <p:nvPr/>
            </p:nvSpPr>
            <p:spPr>
              <a:xfrm>
                <a:off x="4727221" y="-406353"/>
                <a:ext cx="5047905" cy="2916000"/>
              </a:xfrm>
              <a:prstGeom prst="roundRect">
                <a:avLst>
                  <a:gd name="adj" fmla="val 4670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50" name="Rectangle 19">
            <a:extLst>
              <a:ext uri="{FF2B5EF4-FFF2-40B4-BE49-F238E27FC236}">
                <a16:creationId xmlns:a16="http://schemas.microsoft.com/office/drawing/2014/main" id="{EFFA9B81-5DC2-5449-96AC-212127C484A1}"/>
              </a:ext>
            </a:extLst>
          </p:cNvPr>
          <p:cNvSpPr/>
          <p:nvPr/>
        </p:nvSpPr>
        <p:spPr>
          <a:xfrm>
            <a:off x="282500" y="695551"/>
            <a:ext cx="6880300" cy="290849"/>
          </a:xfrm>
          <a:prstGeom prst="rect">
            <a:avLst/>
          </a:prstGeom>
          <a:ln w="12700">
            <a:miter lim="400000"/>
          </a:ln>
        </p:spPr>
        <p:txBody>
          <a:bodyPr wrap="square" lIns="19050" tIns="19050" rIns="19050" bIns="19050" anchor="ctr">
            <a:spAutoFit/>
          </a:bodyPr>
          <a:lstStyle/>
          <a:p>
            <a:pPr defTabSz="309543" hangingPunct="0">
              <a:lnSpc>
                <a:spcPct val="80000"/>
              </a:lnSpc>
            </a:pPr>
            <a: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ea typeface="Roboto Light" charset="0"/>
                <a:cs typeface="Calibri Light" panose="020F0302020204030204" pitchFamily="34" charset="0"/>
              </a:rPr>
              <a:t>Kontinuierliche Schulung</a:t>
            </a:r>
            <a:endParaRPr lang="en-US" sz="2000" kern="0" dirty="0">
              <a:solidFill>
                <a:schemeClr val="bg1"/>
              </a:solidFill>
              <a:latin typeface="Calibri" panose="020F0502020204030204" pitchFamily="34" charset="0"/>
              <a:ea typeface="Roboto Light" charset="0"/>
              <a:cs typeface="Calibri Light" panose="020F030202020403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820C185-F504-164D-BA19-1FD29B8F4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52" y="1253005"/>
            <a:ext cx="5795289" cy="3209385"/>
          </a:xfrm>
          <a:prstGeom prst="roundRect">
            <a:avLst>
              <a:gd name="adj" fmla="val 5125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0015671-8236-744F-9C65-75594B4B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</p:spPr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 Kontinuierliche Schulung durch Anleitung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491EBA0-38EB-0342-BCDA-873B937BE338}"/>
              </a:ext>
            </a:extLst>
          </p:cNvPr>
          <p:cNvGrpSpPr/>
          <p:nvPr/>
        </p:nvGrpSpPr>
        <p:grpSpPr>
          <a:xfrm>
            <a:off x="6588000" y="1116000"/>
            <a:ext cx="2032916" cy="3539880"/>
            <a:chOff x="6588000" y="1116000"/>
            <a:chExt cx="2032916" cy="353988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EBB79D1-B555-7548-BD12-DF1A92D0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000" y="1116000"/>
              <a:ext cx="2032916" cy="353988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9B7ABBE-CDB7-3F41-9DEF-4D1EA479F5A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5999" y="1368000"/>
              <a:ext cx="1818000" cy="2973363"/>
            </a:xfrm>
            <a:prstGeom prst="roundRect">
              <a:avLst>
                <a:gd name="adj" fmla="val 2554"/>
              </a:avLst>
            </a:prstGeom>
            <a:effectLst>
              <a:innerShdw blurRad="38100" dist="254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1925B9AD-015E-894E-BB81-EC64F5EFA5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048" y="1809750"/>
            <a:ext cx="10602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757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1A7E689F-6D30-524E-A65A-1AB271288603}"/>
              </a:ext>
            </a:extLst>
          </p:cNvPr>
          <p:cNvSpPr/>
          <p:nvPr/>
        </p:nvSpPr>
        <p:spPr>
          <a:xfrm>
            <a:off x="762000" y="142875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14457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116">
            <a:extLst>
              <a:ext uri="{FF2B5EF4-FFF2-40B4-BE49-F238E27FC236}">
                <a16:creationId xmlns:a16="http://schemas.microsoft.com/office/drawing/2014/main" id="{8028E20A-9D22-1949-89C8-B2ED7F43DB8B}"/>
              </a:ext>
            </a:extLst>
          </p:cNvPr>
          <p:cNvSpPr txBox="1">
            <a:spLocks/>
          </p:cNvSpPr>
          <p:nvPr/>
        </p:nvSpPr>
        <p:spPr>
          <a:xfrm>
            <a:off x="6436200" y="4116750"/>
            <a:ext cx="1260000" cy="360000"/>
          </a:xfrm>
          <a:prstGeom prst="rect">
            <a:avLst/>
          </a:prstGeom>
          <a:noFill/>
        </p:spPr>
        <p:txBody>
          <a:bodyPr wrap="square" lIns="36070" tIns="36070" rIns="36070" rtlCol="0">
            <a:noAutofit/>
          </a:bodyPr>
          <a:lstStyle/>
          <a:p>
            <a:pPr algn="ctr" defTabSz="914213"/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Entlassen </a:t>
            </a:r>
          </a:p>
        </p:txBody>
      </p:sp>
      <p:sp>
        <p:nvSpPr>
          <p:cNvPr id="60" name="TextBox 93">
            <a:extLst>
              <a:ext uri="{FF2B5EF4-FFF2-40B4-BE49-F238E27FC236}">
                <a16:creationId xmlns:a16="http://schemas.microsoft.com/office/drawing/2014/main" id="{EBD048AA-A617-DD4C-BECC-5D9D5AFA0C05}"/>
              </a:ext>
            </a:extLst>
          </p:cNvPr>
          <p:cNvSpPr txBox="1">
            <a:spLocks/>
          </p:cNvSpPr>
          <p:nvPr/>
        </p:nvSpPr>
        <p:spPr>
          <a:xfrm>
            <a:off x="7851607" y="2114550"/>
            <a:ext cx="896986" cy="360000"/>
          </a:xfrm>
          <a:prstGeom prst="rect">
            <a:avLst/>
          </a:prstGeom>
          <a:noFill/>
        </p:spPr>
        <p:txBody>
          <a:bodyPr wrap="square" lIns="0" tIns="36070" rIns="0" rtlCol="0">
            <a:noAutofit/>
          </a:bodyPr>
          <a:lstStyle>
            <a:defPPr>
              <a:defRPr lang="de-DE"/>
            </a:defPPr>
            <a:lvl1pPr algn="ctr">
              <a:defRPr sz="99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914213"/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Verlegung</a:t>
            </a:r>
          </a:p>
        </p:txBody>
      </p:sp>
      <p:sp>
        <p:nvSpPr>
          <p:cNvPr id="62" name="TextBox 96">
            <a:extLst>
              <a:ext uri="{FF2B5EF4-FFF2-40B4-BE49-F238E27FC236}">
                <a16:creationId xmlns:a16="http://schemas.microsoft.com/office/drawing/2014/main" id="{64928301-4840-7B43-B250-6B91A5458C4A}"/>
              </a:ext>
            </a:extLst>
          </p:cNvPr>
          <p:cNvSpPr txBox="1">
            <a:spLocks/>
          </p:cNvSpPr>
          <p:nvPr/>
        </p:nvSpPr>
        <p:spPr>
          <a:xfrm>
            <a:off x="6294526" y="180000"/>
            <a:ext cx="1260000" cy="227107"/>
          </a:xfrm>
          <a:prstGeom prst="rect">
            <a:avLst/>
          </a:prstGeom>
          <a:noFill/>
        </p:spPr>
        <p:txBody>
          <a:bodyPr wrap="square" lIns="0" tIns="36070" rIns="0" rtlCol="0">
            <a:noAutofit/>
          </a:bodyPr>
          <a:lstStyle>
            <a:defPPr>
              <a:defRPr lang="de-DE"/>
            </a:defPPr>
            <a:lvl1pPr algn="ctr">
              <a:defRPr sz="99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13"/>
            <a:r>
              <a:rPr lang="de-DE" sz="16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Belegen</a:t>
            </a:r>
          </a:p>
        </p:txBody>
      </p:sp>
      <p:sp>
        <p:nvSpPr>
          <p:cNvPr id="64" name="TextBox 101">
            <a:extLst>
              <a:ext uri="{FF2B5EF4-FFF2-40B4-BE49-F238E27FC236}">
                <a16:creationId xmlns:a16="http://schemas.microsoft.com/office/drawing/2014/main" id="{C0EB7720-00F1-FC43-ADBF-7AAC10A1AB96}"/>
              </a:ext>
            </a:extLst>
          </p:cNvPr>
          <p:cNvSpPr txBox="1">
            <a:spLocks/>
          </p:cNvSpPr>
          <p:nvPr/>
        </p:nvSpPr>
        <p:spPr>
          <a:xfrm>
            <a:off x="3146914" y="3170820"/>
            <a:ext cx="1100419" cy="334456"/>
          </a:xfrm>
          <a:prstGeom prst="rect">
            <a:avLst/>
          </a:prstGeom>
          <a:noFill/>
        </p:spPr>
        <p:txBody>
          <a:bodyPr wrap="none" lIns="72141" tIns="36070" rIns="72141" bIns="36070" rtlCol="0" anchor="ctr">
            <a:noAutofit/>
          </a:bodyPr>
          <a:lstStyle/>
          <a:p>
            <a:pPr defTabSz="914213">
              <a:lnSpc>
                <a:spcPct val="80000"/>
              </a:lnSpc>
            </a:pPr>
            <a: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Einwirkzeit /</a:t>
            </a:r>
            <a:b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Trocknung</a:t>
            </a:r>
          </a:p>
        </p:txBody>
      </p:sp>
      <p:sp>
        <p:nvSpPr>
          <p:cNvPr id="65" name="TextBox 101">
            <a:extLst>
              <a:ext uri="{FF2B5EF4-FFF2-40B4-BE49-F238E27FC236}">
                <a16:creationId xmlns:a16="http://schemas.microsoft.com/office/drawing/2014/main" id="{3ECF1FA5-532B-BE4B-AED5-3470C9E5BB9F}"/>
              </a:ext>
            </a:extLst>
          </p:cNvPr>
          <p:cNvSpPr txBox="1">
            <a:spLocks/>
          </p:cNvSpPr>
          <p:nvPr/>
        </p:nvSpPr>
        <p:spPr>
          <a:xfrm>
            <a:off x="3441252" y="1809750"/>
            <a:ext cx="1100419" cy="334456"/>
          </a:xfrm>
          <a:prstGeom prst="rect">
            <a:avLst/>
          </a:prstGeom>
          <a:noFill/>
        </p:spPr>
        <p:txBody>
          <a:bodyPr wrap="none" lIns="72141" tIns="36070" rIns="72141" bIns="36070" rtlCol="0" anchor="ctr">
            <a:noAutofit/>
          </a:bodyPr>
          <a:lstStyle/>
          <a:p>
            <a:pPr defTabSz="914213">
              <a:lnSpc>
                <a:spcPct val="80000"/>
              </a:lnSpc>
            </a:pPr>
            <a: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Funktions-</a:t>
            </a:r>
            <a:b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spc="-30" dirty="0" err="1">
                <a:latin typeface="Calibri" panose="020F0502020204030204" pitchFamily="34" charset="0"/>
                <a:cs typeface="Calibri" panose="020F0502020204030204" pitchFamily="34" charset="0"/>
              </a:rPr>
              <a:t>kontrolle</a:t>
            </a:r>
            <a:endParaRPr lang="de-DE" sz="16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92">
            <a:extLst>
              <a:ext uri="{FF2B5EF4-FFF2-40B4-BE49-F238E27FC236}">
                <a16:creationId xmlns:a16="http://schemas.microsoft.com/office/drawing/2014/main" id="{6BCFD202-7A28-EF4D-9280-890A2124F855}"/>
              </a:ext>
            </a:extLst>
          </p:cNvPr>
          <p:cNvSpPr txBox="1">
            <a:spLocks/>
          </p:cNvSpPr>
          <p:nvPr/>
        </p:nvSpPr>
        <p:spPr>
          <a:xfrm>
            <a:off x="7827810" y="3162718"/>
            <a:ext cx="1325990" cy="315890"/>
          </a:xfrm>
          <a:prstGeom prst="rect">
            <a:avLst/>
          </a:prstGeom>
          <a:noFill/>
        </p:spPr>
        <p:txBody>
          <a:bodyPr wrap="square" lIns="0" tIns="36070" rIns="0" rtlCol="0">
            <a:noAutofit/>
          </a:bodyPr>
          <a:lstStyle/>
          <a:p>
            <a:pPr defTabSz="914213"/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Check</a:t>
            </a:r>
          </a:p>
        </p:txBody>
      </p:sp>
      <p:sp>
        <p:nvSpPr>
          <p:cNvPr id="43" name="Freeform 239">
            <a:extLst>
              <a:ext uri="{FF2B5EF4-FFF2-40B4-BE49-F238E27FC236}">
                <a16:creationId xmlns:a16="http://schemas.microsoft.com/office/drawing/2014/main" id="{2F8E8C69-F6B2-7F42-9586-677C319985B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14920" y="1098366"/>
            <a:ext cx="245296" cy="144064"/>
          </a:xfrm>
          <a:custGeom>
            <a:avLst/>
            <a:gdLst>
              <a:gd name="T0" fmla="*/ 95 w 95"/>
              <a:gd name="T1" fmla="*/ 8 h 55"/>
              <a:gd name="T2" fmla="*/ 94 w 95"/>
              <a:gd name="T3" fmla="*/ 10 h 55"/>
              <a:gd name="T4" fmla="*/ 50 w 95"/>
              <a:gd name="T5" fmla="*/ 54 h 55"/>
              <a:gd name="T6" fmla="*/ 47 w 95"/>
              <a:gd name="T7" fmla="*/ 55 h 55"/>
              <a:gd name="T8" fmla="*/ 45 w 95"/>
              <a:gd name="T9" fmla="*/ 54 h 55"/>
              <a:gd name="T10" fmla="*/ 1 w 95"/>
              <a:gd name="T11" fmla="*/ 10 h 55"/>
              <a:gd name="T12" fmla="*/ 0 w 95"/>
              <a:gd name="T13" fmla="*/ 8 h 55"/>
              <a:gd name="T14" fmla="*/ 1 w 95"/>
              <a:gd name="T15" fmla="*/ 6 h 55"/>
              <a:gd name="T16" fmla="*/ 6 w 95"/>
              <a:gd name="T17" fmla="*/ 1 h 55"/>
              <a:gd name="T18" fmla="*/ 8 w 95"/>
              <a:gd name="T19" fmla="*/ 0 h 55"/>
              <a:gd name="T20" fmla="*/ 10 w 95"/>
              <a:gd name="T21" fmla="*/ 1 h 55"/>
              <a:gd name="T22" fmla="*/ 47 w 95"/>
              <a:gd name="T23" fmla="*/ 38 h 55"/>
              <a:gd name="T24" fmla="*/ 84 w 95"/>
              <a:gd name="T25" fmla="*/ 1 h 55"/>
              <a:gd name="T26" fmla="*/ 87 w 95"/>
              <a:gd name="T27" fmla="*/ 0 h 55"/>
              <a:gd name="T28" fmla="*/ 89 w 95"/>
              <a:gd name="T29" fmla="*/ 1 h 55"/>
              <a:gd name="T30" fmla="*/ 94 w 95"/>
              <a:gd name="T31" fmla="*/ 6 h 55"/>
              <a:gd name="T32" fmla="*/ 95 w 95"/>
              <a:gd name="T33" fmla="*/ 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55">
                <a:moveTo>
                  <a:pt x="95" y="8"/>
                </a:moveTo>
                <a:cubicBezTo>
                  <a:pt x="95" y="9"/>
                  <a:pt x="94" y="9"/>
                  <a:pt x="94" y="10"/>
                </a:cubicBezTo>
                <a:cubicBezTo>
                  <a:pt x="50" y="54"/>
                  <a:pt x="50" y="54"/>
                  <a:pt x="50" y="54"/>
                </a:cubicBezTo>
                <a:cubicBezTo>
                  <a:pt x="49" y="55"/>
                  <a:pt x="48" y="55"/>
                  <a:pt x="47" y="55"/>
                </a:cubicBezTo>
                <a:cubicBezTo>
                  <a:pt x="47" y="55"/>
                  <a:pt x="46" y="55"/>
                  <a:pt x="45" y="5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7"/>
                  <a:pt x="0" y="6"/>
                  <a:pt x="1" y="6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47" y="38"/>
                  <a:pt x="47" y="38"/>
                  <a:pt x="47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8" y="0"/>
                  <a:pt x="89" y="1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5" y="7"/>
                  <a:pt x="95" y="8"/>
                </a:cubicBezTo>
                <a:close/>
              </a:path>
            </a:pathLst>
          </a:custGeom>
          <a:solidFill>
            <a:srgbClr val="004C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3840F-D266-764A-BD97-2AA5256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7200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HPM</a:t>
            </a:r>
            <a:r>
              <a:rPr lang="de-DE" dirty="0">
                <a:solidFill>
                  <a:schemeClr val="bg1"/>
                </a:solidFill>
              </a:rPr>
              <a:t>®</a:t>
            </a:r>
            <a:r>
              <a:rPr lang="de-DE" b="1" dirty="0">
                <a:solidFill>
                  <a:schemeClr val="bg1"/>
                </a:solidFill>
              </a:rPr>
              <a:t>  </a:t>
            </a:r>
            <a:r>
              <a:rPr lang="de-DE" dirty="0">
                <a:solidFill>
                  <a:schemeClr val="bg1"/>
                </a:solidFill>
              </a:rPr>
              <a:t>Nutzungszyklus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564CF9-08AB-974C-8577-43A317707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r>
              <a:rPr lang="de-DE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8436E0-50C3-6C4E-ACDF-0528B793BD6A}"/>
              </a:ext>
            </a:extLst>
          </p:cNvPr>
          <p:cNvSpPr txBox="1"/>
          <p:nvPr/>
        </p:nvSpPr>
        <p:spPr>
          <a:xfrm>
            <a:off x="616226" y="971550"/>
            <a:ext cx="284283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Jeder Prozess-Schritt wird</a:t>
            </a:r>
            <a:br>
              <a:rPr lang="de-DE" sz="2000" dirty="0"/>
            </a:br>
            <a:r>
              <a:rPr lang="de-DE" sz="2000" dirty="0"/>
              <a:t>digital aufgezeichnet.</a:t>
            </a:r>
            <a:br>
              <a:rPr lang="de-DE" sz="1100" dirty="0"/>
            </a:br>
            <a:endParaRPr lang="de-DE" sz="1100" dirty="0"/>
          </a:p>
          <a:p>
            <a:r>
              <a:rPr lang="de-DE" sz="2000" dirty="0"/>
              <a:t>Diese Daten stehen </a:t>
            </a:r>
            <a:br>
              <a:rPr lang="de-DE" sz="2000" dirty="0"/>
            </a:br>
            <a:r>
              <a:rPr lang="de-DE" sz="2000" dirty="0"/>
              <a:t>dauerhaft zur Aus-</a:t>
            </a:r>
            <a:br>
              <a:rPr lang="de-DE" sz="2000" dirty="0"/>
            </a:br>
            <a:r>
              <a:rPr lang="de-DE" sz="2000" dirty="0" err="1"/>
              <a:t>wertung</a:t>
            </a:r>
            <a:r>
              <a:rPr lang="de-DE" sz="2000" dirty="0"/>
              <a:t> und als </a:t>
            </a:r>
            <a:br>
              <a:rPr lang="de-DE" sz="2000" dirty="0"/>
            </a:br>
            <a:r>
              <a:rPr lang="de-DE" sz="2000" dirty="0"/>
              <a:t>Nachweis zur </a:t>
            </a:r>
            <a:br>
              <a:rPr lang="de-DE" sz="2000" dirty="0"/>
            </a:br>
            <a:r>
              <a:rPr lang="de-DE" sz="2000" dirty="0"/>
              <a:t>Verfügung.</a:t>
            </a:r>
          </a:p>
          <a:p>
            <a:endParaRPr lang="de-DE" sz="2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BD0CF2C-E58A-7546-8CCC-C8FFE25C98FA}"/>
              </a:ext>
            </a:extLst>
          </p:cNvPr>
          <p:cNvGrpSpPr/>
          <p:nvPr/>
        </p:nvGrpSpPr>
        <p:grpSpPr>
          <a:xfrm>
            <a:off x="3962400" y="693223"/>
            <a:ext cx="4050015" cy="4018201"/>
            <a:chOff x="4353716" y="845623"/>
            <a:chExt cx="4050015" cy="401820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C9F05302-EBAF-CA41-8BB4-E3F3E7218305}"/>
                </a:ext>
              </a:extLst>
            </p:cNvPr>
            <p:cNvGrpSpPr/>
            <p:nvPr/>
          </p:nvGrpSpPr>
          <p:grpSpPr>
            <a:xfrm>
              <a:off x="4353716" y="845623"/>
              <a:ext cx="4050015" cy="4018201"/>
              <a:chOff x="4353716" y="845623"/>
              <a:chExt cx="4050015" cy="4018201"/>
            </a:xfrm>
          </p:grpSpPr>
          <p:sp>
            <p:nvSpPr>
              <p:cNvPr id="70" name="Kreis 69">
                <a:extLst>
                  <a:ext uri="{FF2B5EF4-FFF2-40B4-BE49-F238E27FC236}">
                    <a16:creationId xmlns:a16="http://schemas.microsoft.com/office/drawing/2014/main" id="{4F9F01CD-B60C-F340-9D90-4A2230E904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0000" y="1512000"/>
                <a:ext cx="2880000" cy="2880000"/>
              </a:xfrm>
              <a:prstGeom prst="pie">
                <a:avLst>
                  <a:gd name="adj1" fmla="val 5374740"/>
                  <a:gd name="adj2" fmla="val 161476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Kreis 70">
                <a:extLst>
                  <a:ext uri="{FF2B5EF4-FFF2-40B4-BE49-F238E27FC236}">
                    <a16:creationId xmlns:a16="http://schemas.microsoft.com/office/drawing/2014/main" id="{DF23394B-6874-CE40-9782-367792792F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0000" y="1512000"/>
                <a:ext cx="2880000" cy="2880000"/>
              </a:xfrm>
              <a:prstGeom prst="pie">
                <a:avLst>
                  <a:gd name="adj1" fmla="val 16145863"/>
                  <a:gd name="adj2" fmla="val 53960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Gebogener Pfeil 4">
                <a:extLst>
                  <a:ext uri="{FF2B5EF4-FFF2-40B4-BE49-F238E27FC236}">
                    <a16:creationId xmlns:a16="http://schemas.microsoft.com/office/drawing/2014/main" id="{80307669-0848-424D-B3AC-C822F79AC23F}"/>
                  </a:ext>
                </a:extLst>
              </p:cNvPr>
              <p:cNvSpPr/>
              <p:nvPr/>
            </p:nvSpPr>
            <p:spPr>
              <a:xfrm rot="11849202">
                <a:off x="4467006" y="1406936"/>
                <a:ext cx="3936725" cy="3456888"/>
              </a:xfrm>
              <a:prstGeom prst="circularArrow">
                <a:avLst>
                  <a:gd name="adj1" fmla="val 4515"/>
                  <a:gd name="adj2" fmla="val 428576"/>
                  <a:gd name="adj3" fmla="val 20312866"/>
                  <a:gd name="adj4" fmla="val 14579763"/>
                  <a:gd name="adj5" fmla="val 633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Gebogener Pfeil 50">
                <a:extLst>
                  <a:ext uri="{FF2B5EF4-FFF2-40B4-BE49-F238E27FC236}">
                    <a16:creationId xmlns:a16="http://schemas.microsoft.com/office/drawing/2014/main" id="{BFC0AFCF-0D59-3F4C-BBE4-2A08224EF144}"/>
                  </a:ext>
                </a:extLst>
              </p:cNvPr>
              <p:cNvSpPr/>
              <p:nvPr/>
            </p:nvSpPr>
            <p:spPr>
              <a:xfrm rot="4190882">
                <a:off x="4662985" y="1085542"/>
                <a:ext cx="3936725" cy="3456888"/>
              </a:xfrm>
              <a:prstGeom prst="circularArrow">
                <a:avLst>
                  <a:gd name="adj1" fmla="val 4515"/>
                  <a:gd name="adj2" fmla="val 428576"/>
                  <a:gd name="adj3" fmla="val 20312866"/>
                  <a:gd name="adj4" fmla="val 15102825"/>
                  <a:gd name="adj5" fmla="val 633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Gebogener Pfeil 52">
                <a:extLst>
                  <a:ext uri="{FF2B5EF4-FFF2-40B4-BE49-F238E27FC236}">
                    <a16:creationId xmlns:a16="http://schemas.microsoft.com/office/drawing/2014/main" id="{ADC04644-653B-3B47-9768-D192A89A13F5}"/>
                  </a:ext>
                </a:extLst>
              </p:cNvPr>
              <p:cNvSpPr/>
              <p:nvPr/>
            </p:nvSpPr>
            <p:spPr>
              <a:xfrm rot="19118055">
                <a:off x="4353716" y="1118258"/>
                <a:ext cx="3936725" cy="3456888"/>
              </a:xfrm>
              <a:prstGeom prst="circularArrow">
                <a:avLst>
                  <a:gd name="adj1" fmla="val 4515"/>
                  <a:gd name="adj2" fmla="val 428576"/>
                  <a:gd name="adj3" fmla="val 20312866"/>
                  <a:gd name="adj4" fmla="val 14567601"/>
                  <a:gd name="adj5" fmla="val 633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282516EB-0A21-FB47-B1B0-6B11CA1CC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0268" y="2413230"/>
              <a:ext cx="1246732" cy="1077218"/>
            </a:xfrm>
            <a:prstGeom prst="rect">
              <a:avLst/>
            </a:prstGeom>
          </p:spPr>
          <p:txBody>
            <a:bodyPr wrap="square" lIns="0" rIns="108000">
              <a:spAutoFit/>
            </a:bodyPr>
            <a:lstStyle/>
            <a:p>
              <a:pPr algn="r"/>
              <a:r>
                <a:rPr lang="de-DE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Bettenauf</a:t>
              </a:r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-bereitung</a:t>
              </a:r>
              <a:r>
                <a:rPr lang="de-D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nach RKI (KRINKO)</a:t>
              </a:r>
              <a:endParaRPr lang="de-DE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56071E9F-DBDA-B440-9036-484953082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7000" y="2408932"/>
              <a:ext cx="1246732" cy="1200329"/>
            </a:xfrm>
            <a:prstGeom prst="rect">
              <a:avLst/>
            </a:prstGeom>
          </p:spPr>
          <p:txBody>
            <a:bodyPr wrap="square" lIns="108000" rIns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Station</a:t>
              </a:r>
            </a:p>
            <a:p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Belegung</a:t>
              </a:r>
            </a:p>
            <a:p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Verlegung</a:t>
              </a:r>
            </a:p>
            <a:p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Entlassung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8BA27B4-6571-074C-980A-9FF96E41EAF4}"/>
              </a:ext>
            </a:extLst>
          </p:cNvPr>
          <p:cNvGrpSpPr/>
          <p:nvPr/>
        </p:nvGrpSpPr>
        <p:grpSpPr>
          <a:xfrm>
            <a:off x="3928781" y="819150"/>
            <a:ext cx="1100419" cy="914400"/>
            <a:chOff x="3821916" y="815276"/>
            <a:chExt cx="1100419" cy="914400"/>
          </a:xfrm>
        </p:grpSpPr>
        <p:sp>
          <p:nvSpPr>
            <p:cNvPr id="66" name="TextBox 101">
              <a:extLst>
                <a:ext uri="{FF2B5EF4-FFF2-40B4-BE49-F238E27FC236}">
                  <a16:creationId xmlns:a16="http://schemas.microsoft.com/office/drawing/2014/main" id="{F469DE7E-80A4-524F-A2B5-D9F3C2313307}"/>
                </a:ext>
              </a:extLst>
            </p:cNvPr>
            <p:cNvSpPr txBox="1">
              <a:spLocks/>
            </p:cNvSpPr>
            <p:nvPr/>
          </p:nvSpPr>
          <p:spPr>
            <a:xfrm>
              <a:off x="3821916" y="815276"/>
              <a:ext cx="1100419" cy="334456"/>
            </a:xfrm>
            <a:prstGeom prst="rect">
              <a:avLst/>
            </a:prstGeom>
            <a:noFill/>
          </p:spPr>
          <p:txBody>
            <a:bodyPr wrap="none" lIns="72141" tIns="36070" rIns="72141" bIns="36070" rtlCol="0" anchor="ctr">
              <a:noAutofit/>
            </a:bodyPr>
            <a:lstStyle/>
            <a:p>
              <a:pPr algn="ctr" defTabSz="914213"/>
              <a:r>
                <a:rPr lang="de-DE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Bestückung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CE78099-349B-0446-86AA-167A62F8E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0641" y="1107376"/>
              <a:ext cx="914400" cy="622300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E9096A8-8FB8-0946-AABC-E8B96BF4EA37}"/>
              </a:ext>
            </a:extLst>
          </p:cNvPr>
          <p:cNvGrpSpPr/>
          <p:nvPr/>
        </p:nvGrpSpPr>
        <p:grpSpPr>
          <a:xfrm>
            <a:off x="4919381" y="209550"/>
            <a:ext cx="1100419" cy="914400"/>
            <a:chOff x="4919381" y="209550"/>
            <a:chExt cx="1100419" cy="9144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A9A3834-B858-3C43-BF71-C81913837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5566" y="520700"/>
              <a:ext cx="908050" cy="603250"/>
            </a:xfrm>
            <a:prstGeom prst="roundRect">
              <a:avLst>
                <a:gd name="adj" fmla="val 10837"/>
              </a:avLst>
            </a:prstGeom>
          </p:spPr>
        </p:pic>
        <p:sp>
          <p:nvSpPr>
            <p:cNvPr id="67" name="TextBox 101">
              <a:extLst>
                <a:ext uri="{FF2B5EF4-FFF2-40B4-BE49-F238E27FC236}">
                  <a16:creationId xmlns:a16="http://schemas.microsoft.com/office/drawing/2014/main" id="{87E9ADD4-E709-8D48-A70C-52A126865641}"/>
                </a:ext>
              </a:extLst>
            </p:cNvPr>
            <p:cNvSpPr txBox="1">
              <a:spLocks/>
            </p:cNvSpPr>
            <p:nvPr/>
          </p:nvSpPr>
          <p:spPr>
            <a:xfrm>
              <a:off x="4919381" y="209550"/>
              <a:ext cx="1100419" cy="334456"/>
            </a:xfrm>
            <a:prstGeom prst="rect">
              <a:avLst/>
            </a:prstGeom>
            <a:noFill/>
          </p:spPr>
          <p:txBody>
            <a:bodyPr wrap="none" lIns="72141" tIns="36070" rIns="72141" bIns="36070" rtlCol="0" anchor="ctr">
              <a:noAutofit/>
            </a:bodyPr>
            <a:lstStyle/>
            <a:p>
              <a:pPr algn="ctr" defTabSz="914213"/>
              <a:r>
                <a:rPr lang="de-DE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Verfügbar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74C65BD2-2773-124B-8670-A08382904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20" y="2137978"/>
            <a:ext cx="908050" cy="6223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3587183-2B4A-3A4A-B566-A979C26F7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399" y="1432450"/>
            <a:ext cx="958850" cy="654050"/>
          </a:xfrm>
          <a:prstGeom prst="rect">
            <a:avLst/>
          </a:prstGeom>
        </p:spPr>
      </p:pic>
      <p:sp>
        <p:nvSpPr>
          <p:cNvPr id="61" name="TextBox 94">
            <a:extLst>
              <a:ext uri="{FF2B5EF4-FFF2-40B4-BE49-F238E27FC236}">
                <a16:creationId xmlns:a16="http://schemas.microsoft.com/office/drawing/2014/main" id="{1E60134F-9DD5-614A-9B27-D4190F006E39}"/>
              </a:ext>
            </a:extLst>
          </p:cNvPr>
          <p:cNvSpPr txBox="1">
            <a:spLocks/>
          </p:cNvSpPr>
          <p:nvPr/>
        </p:nvSpPr>
        <p:spPr>
          <a:xfrm>
            <a:off x="7423149" y="1047750"/>
            <a:ext cx="1568451" cy="475869"/>
          </a:xfrm>
          <a:prstGeom prst="rect">
            <a:avLst/>
          </a:prstGeom>
          <a:noFill/>
        </p:spPr>
        <p:txBody>
          <a:bodyPr wrap="square" lIns="0" tIns="36070" rIns="0" rtlCol="0">
            <a:noAutofit/>
          </a:bodyPr>
          <a:lstStyle>
            <a:defPPr>
              <a:defRPr lang="de-DE"/>
            </a:defPPr>
            <a:lvl1pPr algn="ctr">
              <a:defRPr sz="99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914213">
              <a:lnSpc>
                <a:spcPct val="80000"/>
              </a:lnSpc>
            </a:pPr>
            <a: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Statusänderung  Kontamination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AA8EC477-5214-434C-8394-845212469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984" y="4373568"/>
            <a:ext cx="1028343" cy="69501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E0A3B1DA-E3CE-5B4C-BB91-A0E5CA22C1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856" y="4257644"/>
            <a:ext cx="968400" cy="702433"/>
          </a:xfrm>
          <a:prstGeom prst="rect">
            <a:avLst/>
          </a:prstGeom>
        </p:spPr>
      </p:pic>
      <p:sp>
        <p:nvSpPr>
          <p:cNvPr id="63" name="TextBox 101">
            <a:extLst>
              <a:ext uri="{FF2B5EF4-FFF2-40B4-BE49-F238E27FC236}">
                <a16:creationId xmlns:a16="http://schemas.microsoft.com/office/drawing/2014/main" id="{EA3282E3-EE8C-0D4E-A5ED-B621C834417A}"/>
              </a:ext>
            </a:extLst>
          </p:cNvPr>
          <p:cNvSpPr txBox="1">
            <a:spLocks/>
          </p:cNvSpPr>
          <p:nvPr/>
        </p:nvSpPr>
        <p:spPr>
          <a:xfrm>
            <a:off x="3856456" y="4246800"/>
            <a:ext cx="1100419" cy="417790"/>
          </a:xfrm>
          <a:prstGeom prst="rect">
            <a:avLst/>
          </a:prstGeom>
          <a:noFill/>
        </p:spPr>
        <p:txBody>
          <a:bodyPr wrap="none" lIns="72141" tIns="36070" rIns="72141" bIns="36070" rtlCol="0" anchor="ctr">
            <a:noAutofit/>
          </a:bodyPr>
          <a:lstStyle/>
          <a:p>
            <a:pPr algn="ctr" defTabSz="914213">
              <a:lnSpc>
                <a:spcPct val="80000"/>
              </a:lnSpc>
            </a:pPr>
            <a: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Aufbereitung </a:t>
            </a:r>
            <a:b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starten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AA7C3F3C-02D3-E349-8046-573DD86ABB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541" y="3518644"/>
            <a:ext cx="939800" cy="635000"/>
          </a:xfrm>
          <a:prstGeom prst="rect">
            <a:avLst/>
          </a:prstGeom>
        </p:spPr>
      </p:pic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F829460A-3AB8-A741-9DD8-BA53827DBD92}"/>
              </a:ext>
            </a:extLst>
          </p:cNvPr>
          <p:cNvSpPr/>
          <p:nvPr/>
        </p:nvSpPr>
        <p:spPr>
          <a:xfrm>
            <a:off x="6157924" y="581829"/>
            <a:ext cx="1496704" cy="404549"/>
          </a:xfrm>
          <a:prstGeom prst="roundRect">
            <a:avLst>
              <a:gd name="adj" fmla="val 10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D1D4219C-BBFA-A64D-BDCF-3BB72ACA327D}"/>
              </a:ext>
            </a:extLst>
          </p:cNvPr>
          <p:cNvSpPr>
            <a:spLocks/>
          </p:cNvSpPr>
          <p:nvPr/>
        </p:nvSpPr>
        <p:spPr>
          <a:xfrm>
            <a:off x="6437625" y="467999"/>
            <a:ext cx="936000" cy="648000"/>
          </a:xfrm>
          <a:prstGeom prst="roundRect">
            <a:avLst>
              <a:gd name="adj" fmla="val 10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CA3C5CB3-E9A7-824E-BC5E-2505068A0F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062" y="475950"/>
            <a:ext cx="1419911" cy="648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5D2696D-A97A-AE4D-BE3A-0E1125A0FE93}"/>
              </a:ext>
            </a:extLst>
          </p:cNvPr>
          <p:cNvGrpSpPr/>
          <p:nvPr/>
        </p:nvGrpSpPr>
        <p:grpSpPr>
          <a:xfrm>
            <a:off x="7685975" y="2400016"/>
            <a:ext cx="648000" cy="648000"/>
            <a:chOff x="8581329" y="2433044"/>
            <a:chExt cx="648000" cy="648000"/>
          </a:xfrm>
        </p:grpSpPr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13476130-B8F7-6C44-B610-A52FDBE56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1329" y="2433044"/>
              <a:ext cx="648000" cy="648000"/>
            </a:xfrm>
            <a:prstGeom prst="roundRect">
              <a:avLst/>
            </a:prstGeom>
            <a:solidFill>
              <a:srgbClr val="07374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A95B942-AD09-8F4B-963A-CA50C9D9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71329" y="2523044"/>
              <a:ext cx="468000" cy="468000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607041E-2FB4-E149-9639-1FB30CFABB49}"/>
              </a:ext>
            </a:extLst>
          </p:cNvPr>
          <p:cNvGrpSpPr/>
          <p:nvPr/>
        </p:nvGrpSpPr>
        <p:grpSpPr>
          <a:xfrm>
            <a:off x="7505400" y="3447750"/>
            <a:ext cx="648000" cy="648000"/>
            <a:chOff x="8453966" y="3479198"/>
            <a:chExt cx="648000" cy="648000"/>
          </a:xfrm>
        </p:grpSpPr>
        <p:sp>
          <p:nvSpPr>
            <p:cNvPr id="45" name="Abgerundetes Rechteck 44">
              <a:extLst>
                <a:ext uri="{FF2B5EF4-FFF2-40B4-BE49-F238E27FC236}">
                  <a16:creationId xmlns:a16="http://schemas.microsoft.com/office/drawing/2014/main" id="{1B4D8CBC-75E3-DD45-A9E4-0B7D0D985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966" y="3479198"/>
              <a:ext cx="648000" cy="648000"/>
            </a:xfrm>
            <a:prstGeom prst="roundRect">
              <a:avLst/>
            </a:prstGeom>
            <a:solidFill>
              <a:srgbClr val="07374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1BF405B-F274-974E-9ADB-634A7636B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43966" y="3569198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34291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B8F3F-351D-8543-97B4-7A768AE3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</a:t>
            </a:r>
            <a:r>
              <a:rPr lang="de-DE" dirty="0"/>
              <a:t>® Einzelaufbereitungsnachweis: Prozessdaten Protokoll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0E6A2C6-C0B4-2B47-B245-620E1B01AFD9}"/>
              </a:ext>
            </a:extLst>
          </p:cNvPr>
          <p:cNvSpPr/>
          <p:nvPr/>
        </p:nvSpPr>
        <p:spPr>
          <a:xfrm>
            <a:off x="4680000" y="1504950"/>
            <a:ext cx="2160000" cy="288000"/>
          </a:xfrm>
          <a:prstGeom prst="rect">
            <a:avLst/>
          </a:prstGeom>
          <a:solidFill>
            <a:srgbClr val="F89E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0" bIns="0" rtlCol="0" anchor="ctr"/>
          <a:lstStyle/>
          <a:p>
            <a:r>
              <a:rPr lang="de-DE" sz="1400" dirty="0">
                <a:solidFill>
                  <a:schemeClr val="bg1"/>
                </a:solidFill>
              </a:rPr>
              <a:t>Aufbereitung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988DB50-2991-2E40-B5C5-D8C715FAC5FB}"/>
              </a:ext>
            </a:extLst>
          </p:cNvPr>
          <p:cNvSpPr/>
          <p:nvPr/>
        </p:nvSpPr>
        <p:spPr>
          <a:xfrm>
            <a:off x="360000" y="1504950"/>
            <a:ext cx="2160000" cy="288000"/>
          </a:xfrm>
          <a:prstGeom prst="rect">
            <a:avLst/>
          </a:prstGeom>
          <a:solidFill>
            <a:srgbClr val="90BF2F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000" rtlCol="0" anchor="ctr"/>
          <a:lstStyle/>
          <a:p>
            <a:r>
              <a:rPr lang="de-DE" sz="1400" dirty="0">
                <a:solidFill>
                  <a:schemeClr val="accent2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Bereitstellung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6A45C50-0786-7448-A73A-ECCC596200EA}"/>
              </a:ext>
            </a:extLst>
          </p:cNvPr>
          <p:cNvSpPr/>
          <p:nvPr/>
        </p:nvSpPr>
        <p:spPr>
          <a:xfrm>
            <a:off x="2520000" y="1504950"/>
            <a:ext cx="2160000" cy="288000"/>
          </a:xfrm>
          <a:prstGeom prst="rect">
            <a:avLst/>
          </a:prstGeom>
          <a:solidFill>
            <a:srgbClr val="5B91A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de-DE" sz="1400" dirty="0">
                <a:solidFill>
                  <a:schemeClr val="bg1"/>
                </a:solidFill>
              </a:rPr>
              <a:t>Belegung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AE8CAC67-5E14-B540-B6C2-7A93AC7C2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1527646"/>
            <a:ext cx="360000" cy="24260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9CB6B633-4C1B-1643-A7DA-6EBFEFC68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0000" y="1526550"/>
            <a:ext cx="360000" cy="24260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4377175-CEFA-184D-B1CF-A585284C0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0000" y="1526550"/>
            <a:ext cx="360000" cy="242608"/>
          </a:xfrm>
          <a:prstGeom prst="rect">
            <a:avLst/>
          </a:prstGeom>
        </p:spPr>
      </p:pic>
      <p:sp>
        <p:nvSpPr>
          <p:cNvPr id="53" name="Eingebuchteter Richtungspfeil 52">
            <a:extLst>
              <a:ext uri="{FF2B5EF4-FFF2-40B4-BE49-F238E27FC236}">
                <a16:creationId xmlns:a16="http://schemas.microsoft.com/office/drawing/2014/main" id="{3F6E6F0E-00D4-1F40-B30E-70BEEB63DA81}"/>
              </a:ext>
            </a:extLst>
          </p:cNvPr>
          <p:cNvSpPr>
            <a:spLocks/>
          </p:cNvSpPr>
          <p:nvPr/>
        </p:nvSpPr>
        <p:spPr>
          <a:xfrm>
            <a:off x="2376000" y="1504950"/>
            <a:ext cx="288000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4" name="Eingebuchteter Richtungspfeil 53">
            <a:extLst>
              <a:ext uri="{FF2B5EF4-FFF2-40B4-BE49-F238E27FC236}">
                <a16:creationId xmlns:a16="http://schemas.microsoft.com/office/drawing/2014/main" id="{46BFED4C-EE6A-7F45-9424-D4D1973633B4}"/>
              </a:ext>
            </a:extLst>
          </p:cNvPr>
          <p:cNvSpPr>
            <a:spLocks/>
          </p:cNvSpPr>
          <p:nvPr/>
        </p:nvSpPr>
        <p:spPr>
          <a:xfrm>
            <a:off x="4302000" y="1955286"/>
            <a:ext cx="270000" cy="270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3E4ECBE8-56D7-AA46-8302-56A03FC530FA}"/>
              </a:ext>
            </a:extLst>
          </p:cNvPr>
          <p:cNvSpPr/>
          <p:nvPr/>
        </p:nvSpPr>
        <p:spPr>
          <a:xfrm>
            <a:off x="6840000" y="1504950"/>
            <a:ext cx="2160000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0" rIns="54000" bIns="0" rtlCol="0" anchor="ctr" anchorCtr="0"/>
          <a:lstStyle/>
          <a:p>
            <a:r>
              <a:rPr lang="de-DE" sz="1400" dirty="0">
                <a:solidFill>
                  <a:schemeClr val="bg1"/>
                </a:solidFill>
              </a:rPr>
              <a:t>Aufrüstung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E4F2EE1-0857-4943-8DE6-FB4BE7409420}"/>
              </a:ext>
            </a:extLst>
          </p:cNvPr>
          <p:cNvGrpSpPr/>
          <p:nvPr/>
        </p:nvGrpSpPr>
        <p:grpSpPr>
          <a:xfrm>
            <a:off x="7020000" y="1526550"/>
            <a:ext cx="360000" cy="241200"/>
            <a:chOff x="9741627" y="2545954"/>
            <a:chExt cx="399485" cy="321600"/>
          </a:xfrm>
        </p:grpSpPr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id="{D2470818-237D-8D42-AC48-A1B5DCF849A9}"/>
                </a:ext>
              </a:extLst>
            </p:cNvPr>
            <p:cNvSpPr/>
            <p:nvPr/>
          </p:nvSpPr>
          <p:spPr>
            <a:xfrm>
              <a:off x="9741627" y="2545954"/>
              <a:ext cx="399485" cy="321600"/>
            </a:xfrm>
            <a:custGeom>
              <a:avLst/>
              <a:gdLst>
                <a:gd name="connsiteX0" fmla="*/ 23226 w 399484"/>
                <a:gd name="connsiteY0" fmla="*/ 0 h 260129"/>
                <a:gd name="connsiteX1" fmla="*/ 378382 w 399484"/>
                <a:gd name="connsiteY1" fmla="*/ 0 h 260129"/>
                <a:gd name="connsiteX2" fmla="*/ 401608 w 399484"/>
                <a:gd name="connsiteY2" fmla="*/ 23226 h 260129"/>
                <a:gd name="connsiteX3" fmla="*/ 401608 w 399484"/>
                <a:gd name="connsiteY3" fmla="*/ 240121 h 260129"/>
                <a:gd name="connsiteX4" fmla="*/ 378382 w 399484"/>
                <a:gd name="connsiteY4" fmla="*/ 263347 h 260129"/>
                <a:gd name="connsiteX5" fmla="*/ 23226 w 399484"/>
                <a:gd name="connsiteY5" fmla="*/ 263347 h 260129"/>
                <a:gd name="connsiteX6" fmla="*/ 0 w 399484"/>
                <a:gd name="connsiteY6" fmla="*/ 240121 h 260129"/>
                <a:gd name="connsiteX7" fmla="*/ 0 w 399484"/>
                <a:gd name="connsiteY7" fmla="*/ 23226 h 260129"/>
                <a:gd name="connsiteX8" fmla="*/ 23226 w 399484"/>
                <a:gd name="connsiteY8" fmla="*/ 0 h 26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484" h="260129">
                  <a:moveTo>
                    <a:pt x="23226" y="0"/>
                  </a:moveTo>
                  <a:lnTo>
                    <a:pt x="378382" y="0"/>
                  </a:lnTo>
                  <a:cubicBezTo>
                    <a:pt x="391207" y="0"/>
                    <a:pt x="401608" y="10399"/>
                    <a:pt x="401608" y="23226"/>
                  </a:cubicBezTo>
                  <a:lnTo>
                    <a:pt x="401608" y="240121"/>
                  </a:lnTo>
                  <a:cubicBezTo>
                    <a:pt x="401608" y="252951"/>
                    <a:pt x="391207" y="263347"/>
                    <a:pt x="378382" y="263347"/>
                  </a:cubicBezTo>
                  <a:lnTo>
                    <a:pt x="23226" y="263347"/>
                  </a:lnTo>
                  <a:cubicBezTo>
                    <a:pt x="10399" y="263347"/>
                    <a:pt x="0" y="252951"/>
                    <a:pt x="0" y="240121"/>
                  </a:cubicBezTo>
                  <a:lnTo>
                    <a:pt x="0" y="23226"/>
                  </a:lnTo>
                  <a:cubicBezTo>
                    <a:pt x="0" y="10399"/>
                    <a:pt x="10399" y="0"/>
                    <a:pt x="23226" y="0"/>
                  </a:cubicBezTo>
                  <a:close/>
                </a:path>
              </a:pathLst>
            </a:custGeom>
            <a:solidFill>
              <a:srgbClr val="A6A6A6"/>
            </a:solidFill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0"/>
            </a:p>
          </p:txBody>
        </p:sp>
        <p:sp>
          <p:nvSpPr>
            <p:cNvPr id="62" name="Freihandform 61">
              <a:extLst>
                <a:ext uri="{FF2B5EF4-FFF2-40B4-BE49-F238E27FC236}">
                  <a16:creationId xmlns:a16="http://schemas.microsoft.com/office/drawing/2014/main" id="{D0986316-502D-1D43-AA87-E42DE5EC180A}"/>
                </a:ext>
              </a:extLst>
            </p:cNvPr>
            <p:cNvSpPr/>
            <p:nvPr/>
          </p:nvSpPr>
          <p:spPr>
            <a:xfrm>
              <a:off x="9741627" y="2545955"/>
              <a:ext cx="399485" cy="321599"/>
            </a:xfrm>
            <a:custGeom>
              <a:avLst/>
              <a:gdLst>
                <a:gd name="connsiteX0" fmla="*/ 23226 w 399484"/>
                <a:gd name="connsiteY0" fmla="*/ 0 h 260129"/>
                <a:gd name="connsiteX1" fmla="*/ 378382 w 399484"/>
                <a:gd name="connsiteY1" fmla="*/ 0 h 260129"/>
                <a:gd name="connsiteX2" fmla="*/ 401608 w 399484"/>
                <a:gd name="connsiteY2" fmla="*/ 23226 h 260129"/>
                <a:gd name="connsiteX3" fmla="*/ 401608 w 399484"/>
                <a:gd name="connsiteY3" fmla="*/ 240121 h 260129"/>
                <a:gd name="connsiteX4" fmla="*/ 378382 w 399484"/>
                <a:gd name="connsiteY4" fmla="*/ 263347 h 260129"/>
                <a:gd name="connsiteX5" fmla="*/ 23226 w 399484"/>
                <a:gd name="connsiteY5" fmla="*/ 263347 h 260129"/>
                <a:gd name="connsiteX6" fmla="*/ 0 w 399484"/>
                <a:gd name="connsiteY6" fmla="*/ 240121 h 260129"/>
                <a:gd name="connsiteX7" fmla="*/ 0 w 399484"/>
                <a:gd name="connsiteY7" fmla="*/ 23226 h 260129"/>
                <a:gd name="connsiteX8" fmla="*/ 23226 w 399484"/>
                <a:gd name="connsiteY8" fmla="*/ 0 h 26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484" h="260129">
                  <a:moveTo>
                    <a:pt x="23226" y="0"/>
                  </a:moveTo>
                  <a:lnTo>
                    <a:pt x="378382" y="0"/>
                  </a:lnTo>
                  <a:cubicBezTo>
                    <a:pt x="391207" y="0"/>
                    <a:pt x="401608" y="10399"/>
                    <a:pt x="401608" y="23226"/>
                  </a:cubicBezTo>
                  <a:lnTo>
                    <a:pt x="401608" y="240121"/>
                  </a:lnTo>
                  <a:cubicBezTo>
                    <a:pt x="401608" y="252951"/>
                    <a:pt x="391207" y="263347"/>
                    <a:pt x="378382" y="263347"/>
                  </a:cubicBezTo>
                  <a:lnTo>
                    <a:pt x="23226" y="263347"/>
                  </a:lnTo>
                  <a:cubicBezTo>
                    <a:pt x="10399" y="263347"/>
                    <a:pt x="0" y="252951"/>
                    <a:pt x="0" y="240121"/>
                  </a:cubicBezTo>
                  <a:lnTo>
                    <a:pt x="0" y="23226"/>
                  </a:lnTo>
                  <a:cubicBezTo>
                    <a:pt x="0" y="10399"/>
                    <a:pt x="10399" y="0"/>
                    <a:pt x="23226" y="0"/>
                  </a:cubicBezTo>
                  <a:close/>
                </a:path>
              </a:pathLst>
            </a:custGeom>
            <a:noFill/>
            <a:ln w="455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350"/>
            </a:p>
          </p:txBody>
        </p:sp>
        <p:sp>
          <p:nvSpPr>
            <p:cNvPr id="67" name="Freihandform 66">
              <a:extLst>
                <a:ext uri="{FF2B5EF4-FFF2-40B4-BE49-F238E27FC236}">
                  <a16:creationId xmlns:a16="http://schemas.microsoft.com/office/drawing/2014/main" id="{E063A0B2-72B1-6547-B64E-AC0B32943084}"/>
                </a:ext>
              </a:extLst>
            </p:cNvPr>
            <p:cNvSpPr/>
            <p:nvPr/>
          </p:nvSpPr>
          <p:spPr>
            <a:xfrm>
              <a:off x="9781065" y="2613154"/>
              <a:ext cx="320517" cy="204387"/>
            </a:xfrm>
            <a:custGeom>
              <a:avLst/>
              <a:gdLst>
                <a:gd name="connsiteX0" fmla="*/ 0 w 320517"/>
                <a:gd name="connsiteY0" fmla="*/ 207889 h 204387"/>
                <a:gd name="connsiteX1" fmla="*/ 26709 w 320517"/>
                <a:gd name="connsiteY1" fmla="*/ 207889 h 204387"/>
                <a:gd name="connsiteX2" fmla="*/ 26709 w 320517"/>
                <a:gd name="connsiteY2" fmla="*/ 155218 h 204387"/>
                <a:gd name="connsiteX3" fmla="*/ 295325 w 320517"/>
                <a:gd name="connsiteY3" fmla="*/ 155218 h 204387"/>
                <a:gd name="connsiteX4" fmla="*/ 295325 w 320517"/>
                <a:gd name="connsiteY4" fmla="*/ 207889 h 204387"/>
                <a:gd name="connsiteX5" fmla="*/ 321659 w 320517"/>
                <a:gd name="connsiteY5" fmla="*/ 207889 h 204387"/>
                <a:gd name="connsiteX6" fmla="*/ 321659 w 320517"/>
                <a:gd name="connsiteY6" fmla="*/ 49879 h 204387"/>
                <a:gd name="connsiteX7" fmla="*/ 308494 w 320517"/>
                <a:gd name="connsiteY7" fmla="*/ 39347 h 204387"/>
                <a:gd name="connsiteX8" fmla="*/ 295325 w 320517"/>
                <a:gd name="connsiteY8" fmla="*/ 49879 h 204387"/>
                <a:gd name="connsiteX9" fmla="*/ 295325 w 320517"/>
                <a:gd name="connsiteY9" fmla="*/ 123617 h 204387"/>
                <a:gd name="connsiteX10" fmla="*/ 26709 w 320517"/>
                <a:gd name="connsiteY10" fmla="*/ 123617 h 204387"/>
                <a:gd name="connsiteX11" fmla="*/ 26709 w 320517"/>
                <a:gd name="connsiteY11" fmla="*/ 11695 h 204387"/>
                <a:gd name="connsiteX12" fmla="*/ 13272 w 320517"/>
                <a:gd name="connsiteY12" fmla="*/ 0 h 204387"/>
                <a:gd name="connsiteX13" fmla="*/ 0 w 320517"/>
                <a:gd name="connsiteY13" fmla="*/ 11695 h 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517" h="204387">
                  <a:moveTo>
                    <a:pt x="0" y="207889"/>
                  </a:moveTo>
                  <a:lnTo>
                    <a:pt x="26709" y="207889"/>
                  </a:lnTo>
                  <a:lnTo>
                    <a:pt x="26709" y="155218"/>
                  </a:lnTo>
                  <a:lnTo>
                    <a:pt x="295325" y="155218"/>
                  </a:lnTo>
                  <a:lnTo>
                    <a:pt x="295325" y="207889"/>
                  </a:lnTo>
                  <a:lnTo>
                    <a:pt x="321659" y="207889"/>
                  </a:lnTo>
                  <a:lnTo>
                    <a:pt x="321659" y="49879"/>
                  </a:lnTo>
                  <a:cubicBezTo>
                    <a:pt x="321659" y="49879"/>
                    <a:pt x="319025" y="39347"/>
                    <a:pt x="308494" y="39347"/>
                  </a:cubicBezTo>
                  <a:cubicBezTo>
                    <a:pt x="297959" y="39347"/>
                    <a:pt x="295325" y="49879"/>
                    <a:pt x="295325" y="49879"/>
                  </a:cubicBezTo>
                  <a:lnTo>
                    <a:pt x="295325" y="123617"/>
                  </a:lnTo>
                  <a:lnTo>
                    <a:pt x="26709" y="123617"/>
                  </a:lnTo>
                  <a:lnTo>
                    <a:pt x="26709" y="11695"/>
                  </a:lnTo>
                  <a:cubicBezTo>
                    <a:pt x="26709" y="11695"/>
                    <a:pt x="23806" y="0"/>
                    <a:pt x="13272" y="0"/>
                  </a:cubicBezTo>
                  <a:cubicBezTo>
                    <a:pt x="2738" y="0"/>
                    <a:pt x="0" y="11695"/>
                    <a:pt x="0" y="11695"/>
                  </a:cubicBezTo>
                  <a:close/>
                </a:path>
              </a:pathLst>
            </a:custGeom>
            <a:solidFill>
              <a:srgbClr val="FFFFFF"/>
            </a:solidFill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0"/>
            </a:p>
          </p:txBody>
        </p:sp>
      </p:grpSp>
      <p:sp>
        <p:nvSpPr>
          <p:cNvPr id="68" name="Textfeld 67">
            <a:extLst>
              <a:ext uri="{FF2B5EF4-FFF2-40B4-BE49-F238E27FC236}">
                <a16:creationId xmlns:a16="http://schemas.microsoft.com/office/drawing/2014/main" id="{409E9CB8-EBB7-F44C-A132-BC09B0302E4A}"/>
              </a:ext>
            </a:extLst>
          </p:cNvPr>
          <p:cNvSpPr txBox="1"/>
          <p:nvPr/>
        </p:nvSpPr>
        <p:spPr>
          <a:xfrm>
            <a:off x="468000" y="1116000"/>
            <a:ext cx="81744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b="1" dirty="0"/>
              <a:t>Nutzungszyklus #122 für Bett B-1023</a:t>
            </a:r>
            <a:r>
              <a:rPr lang="de-DE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11.05. - 22.05.2019,  11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4,5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Stunden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9" name="Eingebuchteter Richtungspfeil 68">
            <a:extLst>
              <a:ext uri="{FF2B5EF4-FFF2-40B4-BE49-F238E27FC236}">
                <a16:creationId xmlns:a16="http://schemas.microsoft.com/office/drawing/2014/main" id="{C57D5A7F-AB66-334A-9839-D6D48D6B7EA4}"/>
              </a:ext>
            </a:extLst>
          </p:cNvPr>
          <p:cNvSpPr>
            <a:spLocks/>
          </p:cNvSpPr>
          <p:nvPr/>
        </p:nvSpPr>
        <p:spPr>
          <a:xfrm>
            <a:off x="4536000" y="1504950"/>
            <a:ext cx="288000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70" name="Eingebuchteter Richtungspfeil 69">
            <a:extLst>
              <a:ext uri="{FF2B5EF4-FFF2-40B4-BE49-F238E27FC236}">
                <a16:creationId xmlns:a16="http://schemas.microsoft.com/office/drawing/2014/main" id="{627E8F54-A134-F344-94A1-C87147BAD516}"/>
              </a:ext>
            </a:extLst>
          </p:cNvPr>
          <p:cNvSpPr>
            <a:spLocks/>
          </p:cNvSpPr>
          <p:nvPr/>
        </p:nvSpPr>
        <p:spPr>
          <a:xfrm>
            <a:off x="6696000" y="1504950"/>
            <a:ext cx="288000" cy="28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E932B26-8A90-4541-BD49-D2AC3EE73492}"/>
              </a:ext>
            </a:extLst>
          </p:cNvPr>
          <p:cNvSpPr/>
          <p:nvPr/>
        </p:nvSpPr>
        <p:spPr>
          <a:xfrm>
            <a:off x="360000" y="1080000"/>
            <a:ext cx="8640000" cy="309195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2" name="Tabelle 71">
            <a:extLst>
              <a:ext uri="{FF2B5EF4-FFF2-40B4-BE49-F238E27FC236}">
                <a16:creationId xmlns:a16="http://schemas.microsoft.com/office/drawing/2014/main" id="{FD138954-FA6C-E34E-9746-47B01406EE3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809135"/>
          <a:ext cx="2024244" cy="1638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644">
                  <a:extLst>
                    <a:ext uri="{9D8B030D-6E8A-4147-A177-3AD203B41FA5}">
                      <a16:colId xmlns:a16="http://schemas.microsoft.com/office/drawing/2014/main" val="14834167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33351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61572888"/>
                    </a:ext>
                  </a:extLst>
                </a:gridCol>
              </a:tblGrid>
              <a:tr h="30701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(Datum)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Zeit</a:t>
                      </a: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 Beginn</a:t>
                      </a:r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Art der Aktion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Neuer Status</a:t>
                      </a:r>
                      <a:endParaRPr lang="de-D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7550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(11.05.)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09:28 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Sammelraum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reine Betten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Ende Aufrüstung</a:t>
                      </a:r>
                      <a:b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 verfügbar</a:t>
                      </a: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228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(12.05.)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10:55 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Sammelraum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reine Betten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Standort-Wechsel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Station 04 R1.005 M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25879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(12.05.)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12:28 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Station 04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R1.005 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Belegung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In Nutzung (unrein)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41621"/>
                  </a:ext>
                </a:extLst>
              </a:tr>
              <a:tr h="345391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Dauer der Bereitstellung: 27 Stunden</a:t>
                      </a:r>
                      <a:b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(Verfügbar bis Belegung)</a:t>
                      </a: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04010"/>
                  </a:ext>
                </a:extLst>
              </a:tr>
            </a:tbl>
          </a:graphicData>
        </a:graphic>
      </p:graphicFrame>
      <p:graphicFrame>
        <p:nvGraphicFramePr>
          <p:cNvPr id="73" name="Tabelle 72">
            <a:extLst>
              <a:ext uri="{FF2B5EF4-FFF2-40B4-BE49-F238E27FC236}">
                <a16:creationId xmlns:a16="http://schemas.microsoft.com/office/drawing/2014/main" id="{B17B6009-969C-8742-9E3F-8F211670860F}"/>
              </a:ext>
            </a:extLst>
          </p:cNvPr>
          <p:cNvGraphicFramePr>
            <a:graphicFrameLocks noGrp="1"/>
          </p:cNvGraphicFramePr>
          <p:nvPr/>
        </p:nvGraphicFramePr>
        <p:xfrm>
          <a:off x="2547896" y="1814295"/>
          <a:ext cx="2024244" cy="1966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644">
                  <a:extLst>
                    <a:ext uri="{9D8B030D-6E8A-4147-A177-3AD203B41FA5}">
                      <a16:colId xmlns:a16="http://schemas.microsoft.com/office/drawing/2014/main" val="14834167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33351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61572888"/>
                    </a:ext>
                  </a:extLst>
                </a:gridCol>
              </a:tblGrid>
              <a:tr h="30701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(Datum)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Zeit</a:t>
                      </a: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 Beginn</a:t>
                      </a:r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Art der Aktion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Neuer Status</a:t>
                      </a:r>
                      <a:endParaRPr lang="de-D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7550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(12.05.)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12:28 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Station 04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R1.005 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Belegung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In Nutzung (unrein)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228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(13.05.)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07:42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Station 04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R1.005 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Standort-Wechsel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OP III Vorraum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25879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(13.05.)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10:11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OP III Vorraum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Standort-Wechsel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Station 04 R1.005 M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41621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(22.05.)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11:15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Station 04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R1.005 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Entlassung Patient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Bereit z. Aufbereitung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73700"/>
                  </a:ext>
                </a:extLst>
              </a:tr>
              <a:tr h="345391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Dauer der Belegung: 9 Tage 23 Stunden</a:t>
                      </a:r>
                      <a:b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(Belegung bis Entlassung)</a:t>
                      </a: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04010"/>
                  </a:ext>
                </a:extLst>
              </a:tr>
            </a:tbl>
          </a:graphicData>
        </a:graphic>
      </p:graphicFrame>
      <p:graphicFrame>
        <p:nvGraphicFramePr>
          <p:cNvPr id="74" name="Tabelle 73">
            <a:extLst>
              <a:ext uri="{FF2B5EF4-FFF2-40B4-BE49-F238E27FC236}">
                <a16:creationId xmlns:a16="http://schemas.microsoft.com/office/drawing/2014/main" id="{97B4C1A3-6B2E-DB4E-9E22-A9485BCE00C6}"/>
              </a:ext>
            </a:extLst>
          </p:cNvPr>
          <p:cNvGraphicFramePr>
            <a:graphicFrameLocks noGrp="1"/>
          </p:cNvGraphicFramePr>
          <p:nvPr/>
        </p:nvGraphicFramePr>
        <p:xfrm>
          <a:off x="4701277" y="1814295"/>
          <a:ext cx="1996750" cy="22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150">
                  <a:extLst>
                    <a:ext uri="{9D8B030D-6E8A-4147-A177-3AD203B41FA5}">
                      <a16:colId xmlns:a16="http://schemas.microsoft.com/office/drawing/2014/main" val="14834167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33351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61572888"/>
                    </a:ext>
                  </a:extLst>
                </a:gridCol>
              </a:tblGrid>
              <a:tr h="30701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(Datum)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Zeit</a:t>
                      </a: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 Beginn</a:t>
                      </a:r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Art der Aktion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Neuer Status</a:t>
                      </a:r>
                      <a:endParaRPr lang="de-D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7550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(22.05.)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11:15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Station 04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R1.005 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Entlassung Patient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Bereit z. Aufbereitung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228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(22.05.)</a:t>
                      </a:r>
                      <a:b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11:42</a:t>
                      </a:r>
                      <a:endParaRPr kumimoji="0" lang="de-D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340" marR="4260" marT="426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Station 04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R1.005 M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Standort-Wechsel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Sammelraum unrein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25879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(22.05.)</a:t>
                      </a:r>
                      <a:b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13:05</a:t>
                      </a:r>
                      <a:endParaRPr kumimoji="0" lang="de-D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Sammelraumunrein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Start der Aufbereitung 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In Aufbereitung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41621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(22.05.)</a:t>
                      </a:r>
                      <a:b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13:22</a:t>
                      </a:r>
                      <a:endParaRPr kumimoji="0" lang="de-D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 err="1">
                          <a:effectLst/>
                          <a:latin typeface="+mn-lt"/>
                        </a:rPr>
                        <a:t>Aufberei-tungszone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Ende der Aufbereitung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Trocknung/Einwirkung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73700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(22.05.)</a:t>
                      </a:r>
                      <a:b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13:32</a:t>
                      </a:r>
                      <a:endParaRPr kumimoji="0" lang="de-DE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Trocknungs-zone</a:t>
                      </a:r>
                    </a:p>
                  </a:txBody>
                  <a:tcPr marL="38340" marR="4260" marT="426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Ende Trocknung/</a:t>
                      </a:r>
                      <a:r>
                        <a:rPr lang="de-DE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Einw</a:t>
                      </a:r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Aufrüstung</a:t>
                      </a:r>
                    </a:p>
                  </a:txBody>
                  <a:tcPr marL="38340" marR="4260" marT="426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58488"/>
                  </a:ext>
                </a:extLst>
              </a:tr>
              <a:tr h="345391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Dauer der Aufbereitung: 2.25 Stunden</a:t>
                      </a:r>
                      <a:b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(Entlassung bis Ende Trocknung)</a:t>
                      </a: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04010"/>
                  </a:ext>
                </a:extLst>
              </a:tr>
            </a:tbl>
          </a:graphicData>
        </a:graphic>
      </p:graphicFrame>
      <p:graphicFrame>
        <p:nvGraphicFramePr>
          <p:cNvPr id="75" name="Tabelle 74">
            <a:extLst>
              <a:ext uri="{FF2B5EF4-FFF2-40B4-BE49-F238E27FC236}">
                <a16:creationId xmlns:a16="http://schemas.microsoft.com/office/drawing/2014/main" id="{47A756A1-6431-1742-BFB5-6593593CDD46}"/>
              </a:ext>
            </a:extLst>
          </p:cNvPr>
          <p:cNvGraphicFramePr>
            <a:graphicFrameLocks noGrp="1"/>
          </p:cNvGraphicFramePr>
          <p:nvPr/>
        </p:nvGraphicFramePr>
        <p:xfrm>
          <a:off x="6854770" y="1814295"/>
          <a:ext cx="2024244" cy="1309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644">
                  <a:extLst>
                    <a:ext uri="{9D8B030D-6E8A-4147-A177-3AD203B41FA5}">
                      <a16:colId xmlns:a16="http://schemas.microsoft.com/office/drawing/2014/main" val="14834167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333514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61572888"/>
                    </a:ext>
                  </a:extLst>
                </a:gridCol>
              </a:tblGrid>
              <a:tr h="30701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7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(Datum)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Zeit</a:t>
                      </a: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 Beginn</a:t>
                      </a:r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Art der Aktion</a:t>
                      </a:r>
                      <a:br>
                        <a:rPr lang="de-DE" sz="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Neuer Status</a:t>
                      </a:r>
                      <a:endParaRPr lang="de-D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7550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(22.05.)</a:t>
                      </a:r>
                      <a:b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13:32</a:t>
                      </a:r>
                      <a:endParaRPr kumimoji="0" lang="de-DE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Trocknungs-zone</a:t>
                      </a: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Ende Trocknung/</a:t>
                      </a:r>
                      <a:r>
                        <a:rPr lang="de-DE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Einw</a:t>
                      </a:r>
                      <a:r>
                        <a:rPr lang="de-DE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Aufrüstung</a:t>
                      </a:r>
                    </a:p>
                  </a:txBody>
                  <a:tcPr marL="38340" marR="426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228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(22.05.)</a:t>
                      </a:r>
                      <a:b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13:52</a:t>
                      </a:r>
                      <a:endParaRPr kumimoji="0" lang="de-D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8340" marR="4260" marT="426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Sammelraum  reine Betten</a:t>
                      </a: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Ende Aufrüstung</a:t>
                      </a:r>
                      <a:br>
                        <a:rPr lang="de-DE" sz="800" u="none" strike="noStrike" dirty="0">
                          <a:effectLst/>
                          <a:latin typeface="+mn-lt"/>
                        </a:rPr>
                      </a:b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Bett</a:t>
                      </a: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1" u="none" strike="noStrike" dirty="0">
                          <a:effectLst/>
                          <a:latin typeface="+mn-lt"/>
                        </a:rPr>
                        <a:t>Verfügbar</a:t>
                      </a: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25879"/>
                  </a:ext>
                </a:extLst>
              </a:tr>
              <a:tr h="345391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Dauer der Aufrüstung: 20 Minuten</a:t>
                      </a:r>
                      <a:br>
                        <a:rPr lang="de-DE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="0" i="0" u="none" strike="noStrike" spc="-3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(Ende Trocknung/</a:t>
                      </a:r>
                      <a:r>
                        <a:rPr lang="de-DE" sz="900" b="0" i="0" u="none" strike="noStrike" spc="-30" baseline="0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Einw</a:t>
                      </a:r>
                      <a:r>
                        <a:rPr lang="de-DE" sz="900" b="0" i="0" u="none" strike="noStrike" spc="-3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 bis Ende Aufrüstung)</a:t>
                      </a:r>
                    </a:p>
                  </a:txBody>
                  <a:tcPr marL="0" marR="0" marT="426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endParaRPr lang="de-DE" sz="8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0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43805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>
            <a:extLst>
              <a:ext uri="{FF2B5EF4-FFF2-40B4-BE49-F238E27FC236}">
                <a16:creationId xmlns:a16="http://schemas.microsoft.com/office/drawing/2014/main" id="{E494DC2E-5AFB-5C4D-AED2-C9E1933C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2" y="290128"/>
            <a:ext cx="8640000" cy="576000"/>
          </a:xfrm>
        </p:spPr>
        <p:txBody>
          <a:bodyPr/>
          <a:lstStyle/>
          <a:p>
            <a:r>
              <a:rPr lang="de-DE" dirty="0"/>
              <a:t>HPM</a:t>
            </a:r>
            <a:r>
              <a:rPr lang="de-DE" b="0" dirty="0"/>
              <a:t>® Einfaches und schnelles Melden von Defekten</a:t>
            </a: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ECD3E08-140D-F348-AAA7-E30B7EC98768}"/>
              </a:ext>
            </a:extLst>
          </p:cNvPr>
          <p:cNvGrpSpPr/>
          <p:nvPr/>
        </p:nvGrpSpPr>
        <p:grpSpPr>
          <a:xfrm>
            <a:off x="265915" y="1108666"/>
            <a:ext cx="2022516" cy="3505200"/>
            <a:chOff x="265915" y="1108666"/>
            <a:chExt cx="2022516" cy="3505200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CAB5F33-0908-3F4E-B65E-B0F92578C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915" y="1108666"/>
              <a:ext cx="2022516" cy="3505200"/>
            </a:xfrm>
            <a:prstGeom prst="rect">
              <a:avLst/>
            </a:prstGeom>
            <a:effectLst/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233699F-3F7D-FE42-A40B-9F535E23E77B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20"/>
            <a:stretch/>
          </p:blipFill>
          <p:spPr>
            <a:xfrm>
              <a:off x="410353" y="1325734"/>
              <a:ext cx="1818000" cy="2989765"/>
            </a:xfrm>
            <a:prstGeom prst="roundRect">
              <a:avLst>
                <a:gd name="adj" fmla="val 363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681118A-9E81-2343-8BAE-CCDFFA4764A1}"/>
              </a:ext>
            </a:extLst>
          </p:cNvPr>
          <p:cNvGrpSpPr/>
          <p:nvPr/>
        </p:nvGrpSpPr>
        <p:grpSpPr>
          <a:xfrm>
            <a:off x="419691" y="4315500"/>
            <a:ext cx="1800000" cy="540000"/>
            <a:chOff x="419691" y="4315500"/>
            <a:chExt cx="1800000" cy="540000"/>
          </a:xfrm>
        </p:grpSpPr>
        <p:sp>
          <p:nvSpPr>
            <p:cNvPr id="44" name="Abgerundete rechteckige Legende 43">
              <a:extLst>
                <a:ext uri="{FF2B5EF4-FFF2-40B4-BE49-F238E27FC236}">
                  <a16:creationId xmlns:a16="http://schemas.microsoft.com/office/drawing/2014/main" id="{FA968E8E-CB58-1045-88D5-6845FA93DC12}"/>
                </a:ext>
              </a:extLst>
            </p:cNvPr>
            <p:cNvSpPr/>
            <p:nvPr/>
          </p:nvSpPr>
          <p:spPr>
            <a:xfrm rot="10800000" flipV="1">
              <a:off x="419691" y="4315500"/>
              <a:ext cx="1800000" cy="540000"/>
            </a:xfrm>
            <a:prstGeom prst="wedgeRoundRectCallout">
              <a:avLst>
                <a:gd name="adj1" fmla="val -8469"/>
                <a:gd name="adj2" fmla="val -217678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Aktion „Defekt melden“ auswählen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Ecken des Rechtecks auf der gleichen Seite abrunden 25">
              <a:extLst>
                <a:ext uri="{FF2B5EF4-FFF2-40B4-BE49-F238E27FC236}">
                  <a16:creationId xmlns:a16="http://schemas.microsoft.com/office/drawing/2014/main" id="{4CA1ECDD-2C7F-3B45-A9AB-BC8C285F370C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12353" y="4441500"/>
              <a:ext cx="540000" cy="288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2000" b="1" dirty="0"/>
                <a:t>1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2D4E64F-36EB-4D4E-9F05-09AB330700DD}"/>
              </a:ext>
            </a:extLst>
          </p:cNvPr>
          <p:cNvGrpSpPr/>
          <p:nvPr/>
        </p:nvGrpSpPr>
        <p:grpSpPr>
          <a:xfrm>
            <a:off x="2393882" y="1108666"/>
            <a:ext cx="2022516" cy="3505200"/>
            <a:chOff x="2416071" y="1108666"/>
            <a:chExt cx="2022516" cy="350520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B1F2957-C2B2-B04F-9F16-54E9CF712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6071" y="1108666"/>
              <a:ext cx="2022516" cy="3505200"/>
            </a:xfrm>
            <a:prstGeom prst="rect">
              <a:avLst/>
            </a:prstGeom>
            <a:effectLst/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AFE30EA-2A5C-2C4F-A3D3-C0E236B6777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6000" y="1325734"/>
              <a:ext cx="1818000" cy="2989765"/>
            </a:xfrm>
            <a:prstGeom prst="roundRect">
              <a:avLst>
                <a:gd name="adj" fmla="val 3638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44E7730-4CD5-214C-8C78-20440151C068}"/>
              </a:ext>
            </a:extLst>
          </p:cNvPr>
          <p:cNvGrpSpPr/>
          <p:nvPr/>
        </p:nvGrpSpPr>
        <p:grpSpPr>
          <a:xfrm>
            <a:off x="2408136" y="2551036"/>
            <a:ext cx="1799999" cy="1800000"/>
            <a:chOff x="2408136" y="2551036"/>
            <a:chExt cx="1799999" cy="1800000"/>
          </a:xfrm>
        </p:grpSpPr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165E4CFE-9638-8E4A-A85A-49F70156514E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6435" y="2843164"/>
              <a:ext cx="971206" cy="972000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  <a:softEdge rad="12700"/>
            </a:effectLst>
            <a:scene3d>
              <a:camera prst="orthographicFront">
                <a:rot lat="21299996" lon="0" rev="0"/>
              </a:camera>
              <a:lightRig rig="threePt" dir="t"/>
            </a:scene3d>
            <a:sp3d>
              <a:bevelT w="165100" prst="coolSlant"/>
            </a:sp3d>
          </p:spPr>
        </p:pic>
        <p:pic>
          <p:nvPicPr>
            <p:cNvPr id="137" name="Grafik 136" descr="Lupe">
              <a:extLst>
                <a:ext uri="{FF2B5EF4-FFF2-40B4-BE49-F238E27FC236}">
                  <a16:creationId xmlns:a16="http://schemas.microsoft.com/office/drawing/2014/main" id="{73625F05-F33C-B742-A302-15A8AA32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564457">
              <a:off x="2408136" y="2551036"/>
              <a:ext cx="1799999" cy="180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ood" dir="t"/>
            </a:scene3d>
            <a:sp3d prstMaterial="dkEdge">
              <a:bevelT w="165100" prst="coolSlant"/>
              <a:bevelB w="165100" prst="coolSlant"/>
            </a:sp3d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9C201F-FE38-9246-BD29-FEFFBC74C552}"/>
              </a:ext>
            </a:extLst>
          </p:cNvPr>
          <p:cNvGrpSpPr/>
          <p:nvPr/>
        </p:nvGrpSpPr>
        <p:grpSpPr>
          <a:xfrm>
            <a:off x="2534472" y="4323223"/>
            <a:ext cx="1800000" cy="554756"/>
            <a:chOff x="2277243" y="3844674"/>
            <a:chExt cx="1800000" cy="554756"/>
          </a:xfrm>
        </p:grpSpPr>
        <p:sp>
          <p:nvSpPr>
            <p:cNvPr id="140" name="Abgerundete rechteckige Legende 139">
              <a:extLst>
                <a:ext uri="{FF2B5EF4-FFF2-40B4-BE49-F238E27FC236}">
                  <a16:creationId xmlns:a16="http://schemas.microsoft.com/office/drawing/2014/main" id="{F4CC66AD-6671-2F4D-89E4-FA259B47B208}"/>
                </a:ext>
              </a:extLst>
            </p:cNvPr>
            <p:cNvSpPr/>
            <p:nvPr/>
          </p:nvSpPr>
          <p:spPr>
            <a:xfrm rot="10800000" flipV="1">
              <a:off x="2277243" y="3844674"/>
              <a:ext cx="1800000" cy="540000"/>
            </a:xfrm>
            <a:prstGeom prst="wedgeRoundRectCallout">
              <a:avLst>
                <a:gd name="adj1" fmla="val 33061"/>
                <a:gd name="adj2" fmla="val -218655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Art des Defektes auf Bild auswählen</a:t>
              </a:r>
            </a:p>
          </p:txBody>
        </p:sp>
        <p:sp>
          <p:nvSpPr>
            <p:cNvPr id="28" name="Ecken des Rechtecks auf der gleichen Seite abrunden 27">
              <a:extLst>
                <a:ext uri="{FF2B5EF4-FFF2-40B4-BE49-F238E27FC236}">
                  <a16:creationId xmlns:a16="http://schemas.microsoft.com/office/drawing/2014/main" id="{7E0CAFD6-7F1A-7F4A-B2E2-D508DD2C4F32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2152607" y="3985430"/>
              <a:ext cx="540000" cy="288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2000" b="1" dirty="0"/>
                <a:t>2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D32A585-0889-1840-B9AD-47296ABDD725}"/>
              </a:ext>
            </a:extLst>
          </p:cNvPr>
          <p:cNvGrpSpPr/>
          <p:nvPr/>
        </p:nvGrpSpPr>
        <p:grpSpPr>
          <a:xfrm>
            <a:off x="4521849" y="1108666"/>
            <a:ext cx="2022516" cy="3505200"/>
            <a:chOff x="4550004" y="1114916"/>
            <a:chExt cx="2022516" cy="3505200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631F700-B9CD-6C4F-8AFC-C0170AB2F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0004" y="1114916"/>
              <a:ext cx="2022516" cy="3505200"/>
            </a:xfrm>
            <a:prstGeom prst="rect">
              <a:avLst/>
            </a:prstGeom>
            <a:effectLst/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EB79196-924F-874C-8EFB-2B842330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2022" y="1331235"/>
              <a:ext cx="1800000" cy="2984264"/>
            </a:xfrm>
            <a:prstGeom prst="roundRect">
              <a:avLst>
                <a:gd name="adj" fmla="val 363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4DD96E1-67E0-9C41-969A-C1A0CF083372}"/>
              </a:ext>
            </a:extLst>
          </p:cNvPr>
          <p:cNvGrpSpPr/>
          <p:nvPr/>
        </p:nvGrpSpPr>
        <p:grpSpPr>
          <a:xfrm>
            <a:off x="4714147" y="4323223"/>
            <a:ext cx="1800000" cy="540001"/>
            <a:chOff x="2277243" y="3844674"/>
            <a:chExt cx="1800000" cy="540001"/>
          </a:xfrm>
        </p:grpSpPr>
        <p:sp>
          <p:nvSpPr>
            <p:cNvPr id="31" name="Abgerundete rechteckige Legende 30">
              <a:extLst>
                <a:ext uri="{FF2B5EF4-FFF2-40B4-BE49-F238E27FC236}">
                  <a16:creationId xmlns:a16="http://schemas.microsoft.com/office/drawing/2014/main" id="{110B0234-4203-7345-8226-F31BFF9B4C2D}"/>
                </a:ext>
              </a:extLst>
            </p:cNvPr>
            <p:cNvSpPr/>
            <p:nvPr/>
          </p:nvSpPr>
          <p:spPr>
            <a:xfrm rot="10800000" flipV="1">
              <a:off x="2277243" y="3844674"/>
              <a:ext cx="1800000" cy="540000"/>
            </a:xfrm>
            <a:prstGeom prst="wedgeRoundRectCallout">
              <a:avLst>
                <a:gd name="adj1" fmla="val -7657"/>
                <a:gd name="adj2" fmla="val -212370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Fertig – Defekt wurde gemeldet!</a:t>
              </a:r>
            </a:p>
          </p:txBody>
        </p:sp>
        <p:sp>
          <p:nvSpPr>
            <p:cNvPr id="32" name="Ecken des Rechtecks auf der gleichen Seite abrunden 31">
              <a:extLst>
                <a:ext uri="{FF2B5EF4-FFF2-40B4-BE49-F238E27FC236}">
                  <a16:creationId xmlns:a16="http://schemas.microsoft.com/office/drawing/2014/main" id="{143CA3AC-3E06-8141-9A54-B9AF3F6F16B5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2159984" y="3978053"/>
              <a:ext cx="525245" cy="288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2000" b="1" dirty="0"/>
                <a:t>3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58CA943-7792-034B-B99C-0CDCE8E2870B}"/>
              </a:ext>
            </a:extLst>
          </p:cNvPr>
          <p:cNvGrpSpPr/>
          <p:nvPr/>
        </p:nvGrpSpPr>
        <p:grpSpPr>
          <a:xfrm>
            <a:off x="6649816" y="1108666"/>
            <a:ext cx="2022516" cy="3505200"/>
            <a:chOff x="6649816" y="1108666"/>
            <a:chExt cx="2022516" cy="3505200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0F17DE6-B0D4-B04E-B60A-01087634C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9816" y="1108666"/>
              <a:ext cx="2022516" cy="3505200"/>
            </a:xfrm>
            <a:prstGeom prst="rect">
              <a:avLst/>
            </a:prstGeom>
            <a:effectLst/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5B87F3E-BF26-9746-B9CE-995FBBBB8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1106" y="1325733"/>
              <a:ext cx="1794930" cy="3012245"/>
            </a:xfrm>
            <a:prstGeom prst="roundRect">
              <a:avLst>
                <a:gd name="adj" fmla="val 3638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sp>
        <p:nvSpPr>
          <p:cNvPr id="45" name="Abgerundete rechteckige Legende 44">
            <a:extLst>
              <a:ext uri="{FF2B5EF4-FFF2-40B4-BE49-F238E27FC236}">
                <a16:creationId xmlns:a16="http://schemas.microsoft.com/office/drawing/2014/main" id="{0B3355C2-0952-AA40-8F4A-081F706E045D}"/>
              </a:ext>
            </a:extLst>
          </p:cNvPr>
          <p:cNvSpPr/>
          <p:nvPr/>
        </p:nvSpPr>
        <p:spPr>
          <a:xfrm rot="10800000" flipV="1">
            <a:off x="6775928" y="4323223"/>
            <a:ext cx="1377472" cy="540000"/>
          </a:xfrm>
          <a:prstGeom prst="wedgeRoundRectCallout">
            <a:avLst>
              <a:gd name="adj1" fmla="val -15109"/>
              <a:gd name="adj2" fmla="val -251533"/>
              <a:gd name="adj3" fmla="val 16667"/>
            </a:avLst>
          </a:prstGeom>
          <a:solidFill>
            <a:srgbClr val="F8F6F8"/>
          </a:solidFill>
          <a:ln w="19050"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Optional: weitere Defekte melden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30B0C30-9884-4748-9FD9-B8D0B599F93B}"/>
              </a:ext>
            </a:extLst>
          </p:cNvPr>
          <p:cNvGrpSpPr/>
          <p:nvPr/>
        </p:nvGrpSpPr>
        <p:grpSpPr>
          <a:xfrm>
            <a:off x="7086600" y="1352550"/>
            <a:ext cx="1800000" cy="1799997"/>
            <a:chOff x="7098017" y="1403009"/>
            <a:chExt cx="1800000" cy="1799997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5978B8C-8F88-9543-8D1B-A951E2C09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308" b="3308"/>
            <a:stretch/>
          </p:blipFill>
          <p:spPr>
            <a:xfrm>
              <a:off x="7641336" y="1657350"/>
              <a:ext cx="1121664" cy="1047451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  <a:softEdge rad="12700"/>
            </a:effectLst>
          </p:spPr>
        </p:pic>
        <p:pic>
          <p:nvPicPr>
            <p:cNvPr id="49" name="Grafik 48" descr="Lupe">
              <a:extLst>
                <a:ext uri="{FF2B5EF4-FFF2-40B4-BE49-F238E27FC236}">
                  <a16:creationId xmlns:a16="http://schemas.microsoft.com/office/drawing/2014/main" id="{63A20A92-F63C-0F4A-951A-E56E1AC1F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6386436">
              <a:off x="7098018" y="1403008"/>
              <a:ext cx="1799997" cy="18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" name="Abgerundete rechteckige Legende 45">
            <a:extLst>
              <a:ext uri="{FF2B5EF4-FFF2-40B4-BE49-F238E27FC236}">
                <a16:creationId xmlns:a16="http://schemas.microsoft.com/office/drawing/2014/main" id="{F78DAAEC-9C37-5C41-8991-178746676C48}"/>
              </a:ext>
            </a:extLst>
          </p:cNvPr>
          <p:cNvSpPr/>
          <p:nvPr/>
        </p:nvSpPr>
        <p:spPr>
          <a:xfrm rot="10800000" flipV="1">
            <a:off x="6689972" y="1080002"/>
            <a:ext cx="1800000" cy="540000"/>
          </a:xfrm>
          <a:prstGeom prst="wedgeRoundRectCallout">
            <a:avLst>
              <a:gd name="adj1" fmla="val -33042"/>
              <a:gd name="adj2" fmla="val 74394"/>
              <a:gd name="adj3" fmla="val 16667"/>
            </a:avLst>
          </a:prstGeom>
          <a:solidFill>
            <a:srgbClr val="F8F6F8"/>
          </a:solidFill>
          <a:ln w="19050"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Bett ist sichtbar als </a:t>
            </a:r>
            <a:r>
              <a:rPr lang="de-DE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defekt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gekennzeichnet</a:t>
            </a:r>
          </a:p>
        </p:txBody>
      </p:sp>
    </p:spTree>
    <p:extLst>
      <p:ext uri="{BB962C8B-B14F-4D97-AF65-F5344CB8AC3E}">
        <p14:creationId xmlns:p14="http://schemas.microsoft.com/office/powerpoint/2010/main" val="1567799233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A982391-7AD3-1A43-8002-90E331BC0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421" y="1260000"/>
            <a:ext cx="4813179" cy="27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C050FA66-4912-5542-B7DF-83E0F58CCD11}"/>
              </a:ext>
            </a:extLst>
          </p:cNvPr>
          <p:cNvSpPr/>
          <p:nvPr/>
        </p:nvSpPr>
        <p:spPr>
          <a:xfrm>
            <a:off x="3797421" y="3844270"/>
            <a:ext cx="4004733" cy="1023459"/>
          </a:xfrm>
          <a:prstGeom prst="wedgeRoundRectCallout">
            <a:avLst>
              <a:gd name="adj1" fmla="val -8342"/>
              <a:gd name="adj2" fmla="val -68695"/>
              <a:gd name="adj3" fmla="val 16667"/>
            </a:avLst>
          </a:prstGeom>
          <a:solidFill>
            <a:srgbClr val="F8F6F8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54000" bIns="54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Spezieller „Technik-</a:t>
            </a:r>
            <a:r>
              <a:rPr lang="de-DE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WebView</a:t>
            </a: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mit Filtermöglich-</a:t>
            </a:r>
            <a:b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keiten</a:t>
            </a: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nach defekten Medizinprodukten (hier aktiv) oder solchen mit fälligem oder bald fälligem Instandhaltungs-Datum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80F990-04C8-F744-A85C-288F43AA9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260000"/>
            <a:ext cx="3251200" cy="2959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B3A79C7C-124B-7D47-9B05-2EEC5A67E320}"/>
              </a:ext>
            </a:extLst>
          </p:cNvPr>
          <p:cNvSpPr/>
          <p:nvPr/>
        </p:nvSpPr>
        <p:spPr>
          <a:xfrm rot="10800000" flipV="1">
            <a:off x="360000" y="4019550"/>
            <a:ext cx="3145200" cy="810000"/>
          </a:xfrm>
          <a:prstGeom prst="wedgeRoundRectCallout">
            <a:avLst>
              <a:gd name="adj1" fmla="val -7814"/>
              <a:gd name="adj2" fmla="val -81732"/>
              <a:gd name="adj3" fmla="val 16667"/>
            </a:avLst>
          </a:prstGeom>
          <a:solidFill>
            <a:srgbClr val="F8F6F8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Nachricht an Haustechnik bei neuen Defektmeldungen oder wahlweise nach Aufbereitung eines defekten Bettes.</a:t>
            </a:r>
          </a:p>
        </p:txBody>
      </p:sp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C83CCA11-63A6-C944-966D-6E77ED289C09}"/>
              </a:ext>
            </a:extLst>
          </p:cNvPr>
          <p:cNvSpPr/>
          <p:nvPr/>
        </p:nvSpPr>
        <p:spPr>
          <a:xfrm rot="9966483">
            <a:off x="7996535" y="3425958"/>
            <a:ext cx="419683" cy="7726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D407849B-76AB-6849-A29C-FDC7F3407DBB}"/>
              </a:ext>
            </a:extLst>
          </p:cNvPr>
          <p:cNvSpPr/>
          <p:nvPr/>
        </p:nvSpPr>
        <p:spPr>
          <a:xfrm>
            <a:off x="6553200" y="1115209"/>
            <a:ext cx="304800" cy="69462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6B7121-805E-A54C-941B-8037CF1157AE}"/>
              </a:ext>
            </a:extLst>
          </p:cNvPr>
          <p:cNvSpPr txBox="1"/>
          <p:nvPr/>
        </p:nvSpPr>
        <p:spPr>
          <a:xfrm>
            <a:off x="7844195" y="4171333"/>
            <a:ext cx="114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Test-Termin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93D81E8-C45A-9544-BF3F-0EF6E655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640000" cy="576000"/>
          </a:xfrm>
        </p:spPr>
        <p:txBody>
          <a:bodyPr/>
          <a:lstStyle/>
          <a:p>
            <a:r>
              <a:rPr lang="de-DE" dirty="0"/>
              <a:t>HPM</a:t>
            </a:r>
            <a:r>
              <a:rPr lang="de-DE" b="0" dirty="0"/>
              <a:t>® Echtzeit-Status und Benachrichtigungen bei Defekten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01E5CA-587F-2D4A-BCA7-189FC8CCC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>
            <a:off x="3825210" y="1581150"/>
            <a:ext cx="822990" cy="304800"/>
          </a:xfrm>
          <a:prstGeom prst="round2SameRect">
            <a:avLst>
              <a:gd name="adj1" fmla="val 3919"/>
              <a:gd name="adj2" fmla="val 0"/>
            </a:avLst>
          </a:prstGeom>
          <a:ln>
            <a:noFill/>
          </a:ln>
          <a:effectLst>
            <a:innerShdw blurRad="127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59479915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5F2AC6E8-73B2-B348-B874-D9BBF8E5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921" y="1080000"/>
            <a:ext cx="1903201" cy="352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DA2A202-B04C-424E-93C1-5C366F055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00" y="1080000"/>
            <a:ext cx="1903201" cy="352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41CD8BC-BED6-AD48-A32D-A8C9A2AC1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12" y="1353600"/>
            <a:ext cx="1710000" cy="2911750"/>
          </a:xfrm>
          <a:prstGeom prst="roundRect">
            <a:avLst>
              <a:gd name="adj" fmla="val 19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5E14F2C-6BB9-3546-9DD1-320DCAEFF6DA}"/>
              </a:ext>
            </a:extLst>
          </p:cNvPr>
          <p:cNvGrpSpPr/>
          <p:nvPr/>
        </p:nvGrpSpPr>
        <p:grpSpPr>
          <a:xfrm>
            <a:off x="288000" y="1080000"/>
            <a:ext cx="1903201" cy="3528000"/>
            <a:chOff x="288000" y="1080000"/>
            <a:chExt cx="1903201" cy="35280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02B988A-EB49-BA49-9AD3-746093A7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000" y="1080000"/>
              <a:ext cx="1903201" cy="35280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D285A9D6-0DBA-BF4D-BED5-EFF604469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000" y="1353600"/>
              <a:ext cx="1710000" cy="2812156"/>
            </a:xfrm>
            <a:prstGeom prst="roundRect">
              <a:avLst>
                <a:gd name="adj" fmla="val 19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3EE177A8-CE0E-5E44-9DCC-9836467131E4}"/>
              </a:ext>
            </a:extLst>
          </p:cNvPr>
          <p:cNvGrpSpPr/>
          <p:nvPr/>
        </p:nvGrpSpPr>
        <p:grpSpPr>
          <a:xfrm>
            <a:off x="3534640" y="490734"/>
            <a:ext cx="4847360" cy="641582"/>
            <a:chOff x="4869668" y="3239209"/>
            <a:chExt cx="2936440" cy="582559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0673FD10-CE50-554C-8861-132174A63D2D}"/>
                </a:ext>
              </a:extLst>
            </p:cNvPr>
            <p:cNvSpPr/>
            <p:nvPr/>
          </p:nvSpPr>
          <p:spPr>
            <a:xfrm>
              <a:off x="4955956" y="3486413"/>
              <a:ext cx="1618685" cy="335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de-DE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de-DE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1A7E689F-6D30-524E-A65A-1AB271288603}"/>
                </a:ext>
              </a:extLst>
            </p:cNvPr>
            <p:cNvSpPr/>
            <p:nvPr/>
          </p:nvSpPr>
          <p:spPr>
            <a:xfrm>
              <a:off x="4869668" y="3239209"/>
              <a:ext cx="2936440" cy="307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714457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A524717-4132-1D43-9BE9-DD1760BA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r>
              <a:rPr lang="en-US" b="1" dirty="0"/>
              <a:t>HPM</a:t>
            </a:r>
            <a:r>
              <a:rPr lang="de-DE" dirty="0"/>
              <a:t>®</a:t>
            </a:r>
            <a:r>
              <a:rPr lang="en-US" dirty="0"/>
              <a:t> </a:t>
            </a:r>
            <a:r>
              <a:rPr lang="de-DE" dirty="0"/>
              <a:t>Einfaches mobiles Melden von Raumdefekten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3BEA116-26A5-5045-A070-A1547293DF5F}"/>
              </a:ext>
            </a:extLst>
          </p:cNvPr>
          <p:cNvGrpSpPr/>
          <p:nvPr/>
        </p:nvGrpSpPr>
        <p:grpSpPr>
          <a:xfrm>
            <a:off x="4463999" y="3569124"/>
            <a:ext cx="1800001" cy="1075396"/>
            <a:chOff x="4471881" y="3780104"/>
            <a:chExt cx="1800001" cy="1075396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1888AC9-4834-7B4D-9548-55B75B7775ED}"/>
                </a:ext>
              </a:extLst>
            </p:cNvPr>
            <p:cNvGrpSpPr/>
            <p:nvPr/>
          </p:nvGrpSpPr>
          <p:grpSpPr>
            <a:xfrm>
              <a:off x="4471881" y="4315500"/>
              <a:ext cx="1800001" cy="540000"/>
              <a:chOff x="402673" y="4315500"/>
              <a:chExt cx="1800001" cy="540000"/>
            </a:xfrm>
          </p:grpSpPr>
          <p:sp>
            <p:nvSpPr>
              <p:cNvPr id="37" name="Abgerundete rechteckige Legende 36">
                <a:extLst>
                  <a:ext uri="{FF2B5EF4-FFF2-40B4-BE49-F238E27FC236}">
                    <a16:creationId xmlns:a16="http://schemas.microsoft.com/office/drawing/2014/main" id="{2E0BB430-9CCB-C54E-995D-7BC4FDF5A5C3}"/>
                  </a:ext>
                </a:extLst>
              </p:cNvPr>
              <p:cNvSpPr/>
              <p:nvPr/>
            </p:nvSpPr>
            <p:spPr>
              <a:xfrm rot="10800000" flipV="1">
                <a:off x="402674" y="4315500"/>
                <a:ext cx="1800000" cy="540000"/>
              </a:xfrm>
              <a:prstGeom prst="wedgeRoundRectCallout">
                <a:avLst>
                  <a:gd name="adj1" fmla="val -11250"/>
                  <a:gd name="adj2" fmla="val -119920"/>
                  <a:gd name="adj3" fmla="val 16667"/>
                </a:avLst>
              </a:prstGeom>
              <a:solidFill>
                <a:srgbClr val="F8F6F8"/>
              </a:solidFill>
              <a:ln w="19050">
                <a:solidFill>
                  <a:schemeClr val="accent1"/>
                </a:solidFill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0" tIns="72000" rIns="36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Defekt auswählen </a:t>
                </a:r>
                <a:r>
                  <a:rPr lang="de-DE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(a)</a:t>
                </a:r>
                <a:r>
                  <a: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de-DE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oder</a:t>
                </a:r>
                <a:r>
                  <a: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fotografieren </a:t>
                </a:r>
                <a:r>
                  <a:rPr lang="de-DE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(b) </a:t>
                </a:r>
                <a:endPara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Ecken des Rechtecks auf der gleichen Seite abrunden 37">
                <a:extLst>
                  <a:ext uri="{FF2B5EF4-FFF2-40B4-BE49-F238E27FC236}">
                    <a16:creationId xmlns:a16="http://schemas.microsoft.com/office/drawing/2014/main" id="{41353ADB-F1FB-B948-917A-3DC829923F29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294513" y="4423660"/>
                <a:ext cx="540000" cy="323680"/>
              </a:xfrm>
              <a:prstGeom prst="round2SameRect">
                <a:avLst>
                  <a:gd name="adj1" fmla="val 35341"/>
                  <a:gd name="adj2" fmla="val 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/>
              <a:lstStyle/>
              <a:p>
                <a:pPr algn="ctr"/>
                <a:r>
                  <a:rPr lang="de-DE" sz="2000" b="1" dirty="0"/>
                  <a:t>3</a:t>
                </a:r>
              </a:p>
            </p:txBody>
          </p:sp>
        </p:grp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639B4490-B3F2-AC46-832E-A9BAE397BC89}"/>
                </a:ext>
              </a:extLst>
            </p:cNvPr>
            <p:cNvSpPr/>
            <p:nvPr/>
          </p:nvSpPr>
          <p:spPr>
            <a:xfrm>
              <a:off x="4512588" y="3780104"/>
              <a:ext cx="782314" cy="234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BF8B15D7-2431-BF4F-8327-3A11992B4D0D}"/>
                </a:ext>
              </a:extLst>
            </p:cNvPr>
            <p:cNvCxnSpPr>
              <a:cxnSpLocks/>
            </p:cNvCxnSpPr>
            <p:nvPr/>
          </p:nvCxnSpPr>
          <p:spPr>
            <a:xfrm>
              <a:off x="5391659" y="3896479"/>
              <a:ext cx="360000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752813EA-587B-0B46-89EF-FA2B42889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681" y="3780104"/>
              <a:ext cx="272976" cy="2340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BF23359-9A41-C847-86DE-BF479A978850}"/>
              </a:ext>
            </a:extLst>
          </p:cNvPr>
          <p:cNvGrpSpPr/>
          <p:nvPr/>
        </p:nvGrpSpPr>
        <p:grpSpPr>
          <a:xfrm>
            <a:off x="360000" y="4104000"/>
            <a:ext cx="1800000" cy="540000"/>
            <a:chOff x="419691" y="4315500"/>
            <a:chExt cx="1800000" cy="540000"/>
          </a:xfrm>
        </p:grpSpPr>
        <p:sp>
          <p:nvSpPr>
            <p:cNvPr id="48" name="Abgerundete rechteckige Legende 47">
              <a:extLst>
                <a:ext uri="{FF2B5EF4-FFF2-40B4-BE49-F238E27FC236}">
                  <a16:creationId xmlns:a16="http://schemas.microsoft.com/office/drawing/2014/main" id="{25A6F558-8B3C-DC4A-B91D-61C60F8C50CA}"/>
                </a:ext>
              </a:extLst>
            </p:cNvPr>
            <p:cNvSpPr/>
            <p:nvPr/>
          </p:nvSpPr>
          <p:spPr>
            <a:xfrm rot="10800000" flipV="1">
              <a:off x="419691" y="4315500"/>
              <a:ext cx="1800000" cy="540000"/>
            </a:xfrm>
            <a:prstGeom prst="wedgeRoundRectCallout">
              <a:avLst>
                <a:gd name="adj1" fmla="val -8469"/>
                <a:gd name="adj2" fmla="val -208859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Aktion „</a:t>
              </a:r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Defekt melden</a:t>
              </a: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 auswählen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Ecken des Rechtecks auf der gleichen Seite abrunden 48">
              <a:extLst>
                <a:ext uri="{FF2B5EF4-FFF2-40B4-BE49-F238E27FC236}">
                  <a16:creationId xmlns:a16="http://schemas.microsoft.com/office/drawing/2014/main" id="{81536F9B-F071-1048-BFEA-5AD6ACFA7650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12353" y="4441500"/>
              <a:ext cx="540000" cy="288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2000" b="1" dirty="0"/>
                <a:t>1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B7C7997-3212-504C-B442-DBA3B5D86CC0}"/>
              </a:ext>
            </a:extLst>
          </p:cNvPr>
          <p:cNvGrpSpPr/>
          <p:nvPr/>
        </p:nvGrpSpPr>
        <p:grpSpPr>
          <a:xfrm>
            <a:off x="2340000" y="1080000"/>
            <a:ext cx="1903201" cy="3528000"/>
            <a:chOff x="2340000" y="1080000"/>
            <a:chExt cx="1903201" cy="3528000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B4B0FBC4-14A7-4145-B578-68E86EEF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000" y="1080000"/>
              <a:ext cx="1903201" cy="35280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9DDCFD3C-6283-1F40-B329-3A646CBE893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7019" y="1353600"/>
              <a:ext cx="1710000" cy="2808000"/>
            </a:xfrm>
            <a:prstGeom prst="roundRect">
              <a:avLst>
                <a:gd name="adj" fmla="val 179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36253FD-590F-6945-A22D-DE774E95E78B}"/>
              </a:ext>
            </a:extLst>
          </p:cNvPr>
          <p:cNvGrpSpPr/>
          <p:nvPr/>
        </p:nvGrpSpPr>
        <p:grpSpPr>
          <a:xfrm>
            <a:off x="2412000" y="4104000"/>
            <a:ext cx="1800000" cy="540000"/>
            <a:chOff x="2277243" y="3617201"/>
            <a:chExt cx="1800000" cy="540000"/>
          </a:xfrm>
        </p:grpSpPr>
        <p:sp>
          <p:nvSpPr>
            <p:cNvPr id="57" name="Abgerundete rechteckige Legende 56">
              <a:extLst>
                <a:ext uri="{FF2B5EF4-FFF2-40B4-BE49-F238E27FC236}">
                  <a16:creationId xmlns:a16="http://schemas.microsoft.com/office/drawing/2014/main" id="{A27D166A-0E36-3E42-A8EA-8CDD6189B6B6}"/>
                </a:ext>
              </a:extLst>
            </p:cNvPr>
            <p:cNvSpPr/>
            <p:nvPr/>
          </p:nvSpPr>
          <p:spPr>
            <a:xfrm rot="10800000" flipV="1">
              <a:off x="2277243" y="3617201"/>
              <a:ext cx="1800000" cy="540000"/>
            </a:xfrm>
            <a:prstGeom prst="wedgeRoundRectCallout">
              <a:avLst>
                <a:gd name="adj1" fmla="val 34229"/>
                <a:gd name="adj2" fmla="val -244931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Passende Defekt-Kategorie auswählen</a:t>
              </a:r>
            </a:p>
          </p:txBody>
        </p:sp>
        <p:sp>
          <p:nvSpPr>
            <p:cNvPr id="58" name="Ecken des Rechtecks auf der gleichen Seite abrunden 57">
              <a:extLst>
                <a:ext uri="{FF2B5EF4-FFF2-40B4-BE49-F238E27FC236}">
                  <a16:creationId xmlns:a16="http://schemas.microsoft.com/office/drawing/2014/main" id="{2FC87B36-90FC-5F43-8F64-02A55344463C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2152607" y="3743201"/>
              <a:ext cx="540000" cy="288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2000" b="1" dirty="0"/>
                <a:t>2</a:t>
              </a: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587091AC-EDFD-8C4E-9614-C63D52DDB0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142" y="1353600"/>
            <a:ext cx="1710000" cy="2881232"/>
          </a:xfrm>
          <a:prstGeom prst="roundRect">
            <a:avLst>
              <a:gd name="adj" fmla="val 19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  <p:sp>
        <p:nvSpPr>
          <p:cNvPr id="54" name="Rechteckiger Pfeil 53">
            <a:extLst>
              <a:ext uri="{FF2B5EF4-FFF2-40B4-BE49-F238E27FC236}">
                <a16:creationId xmlns:a16="http://schemas.microsoft.com/office/drawing/2014/main" id="{B868BBC4-EC22-ED4D-8D27-E73A9262E0C9}"/>
              </a:ext>
            </a:extLst>
          </p:cNvPr>
          <p:cNvSpPr/>
          <p:nvPr/>
        </p:nvSpPr>
        <p:spPr>
          <a:xfrm flipV="1">
            <a:off x="6209312" y="3296396"/>
            <a:ext cx="663070" cy="470682"/>
          </a:xfrm>
          <a:prstGeom prst="bentArrow">
            <a:avLst>
              <a:gd name="adj1" fmla="val 34283"/>
              <a:gd name="adj2" fmla="val 35258"/>
              <a:gd name="adj3" fmla="val 39364"/>
              <a:gd name="adj4" fmla="val 4375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14DECA6D-E856-694A-9373-F23E7133A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346" y="1421862"/>
            <a:ext cx="1159591" cy="188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8E3EFFF-D0E2-7848-A49D-871217BE298E}"/>
              </a:ext>
            </a:extLst>
          </p:cNvPr>
          <p:cNvSpPr txBox="1"/>
          <p:nvPr/>
        </p:nvSpPr>
        <p:spPr>
          <a:xfrm>
            <a:off x="5167777" y="3578124"/>
            <a:ext cx="216000" cy="21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80431A8-960D-EC4A-8A58-2491F9DB3105}"/>
              </a:ext>
            </a:extLst>
          </p:cNvPr>
          <p:cNvSpPr txBox="1"/>
          <p:nvPr/>
        </p:nvSpPr>
        <p:spPr>
          <a:xfrm>
            <a:off x="5758314" y="3578124"/>
            <a:ext cx="216000" cy="216000"/>
          </a:xfrm>
          <a:prstGeom prst="roundRect">
            <a:avLst>
              <a:gd name="adj" fmla="val 47829"/>
            </a:avLst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23" name="Pfeil nach oben 22">
            <a:extLst>
              <a:ext uri="{FF2B5EF4-FFF2-40B4-BE49-F238E27FC236}">
                <a16:creationId xmlns:a16="http://schemas.microsoft.com/office/drawing/2014/main" id="{008B3265-C2B4-C242-BE98-E24A178672C5}"/>
              </a:ext>
            </a:extLst>
          </p:cNvPr>
          <p:cNvSpPr/>
          <p:nvPr/>
        </p:nvSpPr>
        <p:spPr>
          <a:xfrm>
            <a:off x="5866591" y="3222796"/>
            <a:ext cx="325556" cy="346327"/>
          </a:xfrm>
          <a:prstGeom prst="up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C0C9CA71-E9C6-FA47-A380-B5BFA08B69D0}"/>
              </a:ext>
            </a:extLst>
          </p:cNvPr>
          <p:cNvSpPr/>
          <p:nvPr/>
        </p:nvSpPr>
        <p:spPr>
          <a:xfrm>
            <a:off x="6912000" y="1353600"/>
            <a:ext cx="1655999" cy="37995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EAEC68BE-7199-0D4F-8CEF-C9ED4E1CFC88}"/>
              </a:ext>
            </a:extLst>
          </p:cNvPr>
          <p:cNvSpPr/>
          <p:nvPr/>
        </p:nvSpPr>
        <p:spPr>
          <a:xfrm>
            <a:off x="7524000" y="2322000"/>
            <a:ext cx="1010400" cy="180000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8E1BE20-AC72-1646-A42E-1D4B3C712FBE}"/>
              </a:ext>
            </a:extLst>
          </p:cNvPr>
          <p:cNvGrpSpPr/>
          <p:nvPr/>
        </p:nvGrpSpPr>
        <p:grpSpPr>
          <a:xfrm>
            <a:off x="7117864" y="1789303"/>
            <a:ext cx="1759921" cy="620662"/>
            <a:chOff x="7117864" y="1789303"/>
            <a:chExt cx="1759921" cy="6206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Pfeil nach links 27">
              <a:extLst>
                <a:ext uri="{FF2B5EF4-FFF2-40B4-BE49-F238E27FC236}">
                  <a16:creationId xmlns:a16="http://schemas.microsoft.com/office/drawing/2014/main" id="{7BB06C2D-1DBD-AB44-BE87-E74F9872E88D}"/>
                </a:ext>
              </a:extLst>
            </p:cNvPr>
            <p:cNvSpPr/>
            <p:nvPr/>
          </p:nvSpPr>
          <p:spPr>
            <a:xfrm rot="2562653">
              <a:off x="7117864" y="1789303"/>
              <a:ext cx="430057" cy="260335"/>
            </a:xfrm>
            <a:prstGeom prst="leftArrow">
              <a:avLst>
                <a:gd name="adj1" fmla="val 50000"/>
                <a:gd name="adj2" fmla="val 61268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Pfeil nach links 64">
              <a:extLst>
                <a:ext uri="{FF2B5EF4-FFF2-40B4-BE49-F238E27FC236}">
                  <a16:creationId xmlns:a16="http://schemas.microsoft.com/office/drawing/2014/main" id="{8CE73C7E-4B2A-7D43-92FB-F2CCEB1C2136}"/>
                </a:ext>
              </a:extLst>
            </p:cNvPr>
            <p:cNvSpPr/>
            <p:nvPr/>
          </p:nvSpPr>
          <p:spPr>
            <a:xfrm rot="19189785">
              <a:off x="8515350" y="2200409"/>
              <a:ext cx="362435" cy="209556"/>
            </a:xfrm>
            <a:prstGeom prst="leftArrow">
              <a:avLst>
                <a:gd name="adj1" fmla="val 50000"/>
                <a:gd name="adj2" fmla="val 45136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Abgerundete rechteckige Legende 40">
              <a:extLst>
                <a:ext uri="{FF2B5EF4-FFF2-40B4-BE49-F238E27FC236}">
                  <a16:creationId xmlns:a16="http://schemas.microsoft.com/office/drawing/2014/main" id="{B476E4AD-4064-554C-8714-FCA4C66519A9}"/>
                </a:ext>
              </a:extLst>
            </p:cNvPr>
            <p:cNvSpPr/>
            <p:nvPr/>
          </p:nvSpPr>
          <p:spPr>
            <a:xfrm rot="10800000" flipV="1">
              <a:off x="7427440" y="1798950"/>
              <a:ext cx="1447800" cy="468000"/>
            </a:xfrm>
            <a:prstGeom prst="wedgeRoundRectCallout">
              <a:avLst>
                <a:gd name="adj1" fmla="val -14163"/>
                <a:gd name="adj2" fmla="val -44160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Der Defekt wurde er-</a:t>
              </a:r>
              <a:r>
                <a:rPr lang="de-DE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folgreich</a:t>
              </a: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gemeldet! 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8A58EA1-29F9-B047-8764-45BCACE28AA9}"/>
              </a:ext>
            </a:extLst>
          </p:cNvPr>
          <p:cNvGrpSpPr/>
          <p:nvPr/>
        </p:nvGrpSpPr>
        <p:grpSpPr>
          <a:xfrm>
            <a:off x="6819956" y="2876550"/>
            <a:ext cx="1790644" cy="1664282"/>
            <a:chOff x="6819956" y="2876550"/>
            <a:chExt cx="1790644" cy="16642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8" name="Pfeil nach links 67">
              <a:extLst>
                <a:ext uri="{FF2B5EF4-FFF2-40B4-BE49-F238E27FC236}">
                  <a16:creationId xmlns:a16="http://schemas.microsoft.com/office/drawing/2014/main" id="{09AB6E08-DB1F-C447-BDE9-3263944E6B08}"/>
                </a:ext>
              </a:extLst>
            </p:cNvPr>
            <p:cNvSpPr/>
            <p:nvPr/>
          </p:nvSpPr>
          <p:spPr>
            <a:xfrm rot="5400000">
              <a:off x="8074288" y="2953757"/>
              <a:ext cx="564815" cy="410401"/>
            </a:xfrm>
            <a:prstGeom prst="leftArrow">
              <a:avLst>
                <a:gd name="adj1" fmla="val 50000"/>
                <a:gd name="adj2" fmla="val 61268"/>
              </a:avLst>
            </a:prstGeom>
            <a:noFill/>
            <a:ln w="15875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Pfeil nach links 65">
              <a:extLst>
                <a:ext uri="{FF2B5EF4-FFF2-40B4-BE49-F238E27FC236}">
                  <a16:creationId xmlns:a16="http://schemas.microsoft.com/office/drawing/2014/main" id="{C85F9E52-75F3-CD43-A9D6-5E88AA12602E}"/>
                </a:ext>
              </a:extLst>
            </p:cNvPr>
            <p:cNvSpPr/>
            <p:nvPr/>
          </p:nvSpPr>
          <p:spPr>
            <a:xfrm rot="5400000">
              <a:off x="7983541" y="3351209"/>
              <a:ext cx="750119" cy="410401"/>
            </a:xfrm>
            <a:prstGeom prst="leftArrow">
              <a:avLst>
                <a:gd name="adj1" fmla="val 50000"/>
                <a:gd name="adj2" fmla="val 61268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Pfeil nach links 66">
              <a:extLst>
                <a:ext uri="{FF2B5EF4-FFF2-40B4-BE49-F238E27FC236}">
                  <a16:creationId xmlns:a16="http://schemas.microsoft.com/office/drawing/2014/main" id="{2A092ABE-6A85-7B4C-A974-0F9AA0D14F7A}"/>
                </a:ext>
              </a:extLst>
            </p:cNvPr>
            <p:cNvSpPr/>
            <p:nvPr/>
          </p:nvSpPr>
          <p:spPr>
            <a:xfrm rot="5400000">
              <a:off x="7831505" y="3660902"/>
              <a:ext cx="271338" cy="379035"/>
            </a:xfrm>
            <a:prstGeom prst="leftArrow">
              <a:avLst>
                <a:gd name="adj1" fmla="val 50000"/>
                <a:gd name="adj2" fmla="val 4994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Abgerundetes Rechteck 63">
              <a:extLst>
                <a:ext uri="{FF2B5EF4-FFF2-40B4-BE49-F238E27FC236}">
                  <a16:creationId xmlns:a16="http://schemas.microsoft.com/office/drawing/2014/main" id="{DC9A8EF6-DABB-8647-9032-EEF7366D4B55}"/>
                </a:ext>
              </a:extLst>
            </p:cNvPr>
            <p:cNvSpPr/>
            <p:nvPr/>
          </p:nvSpPr>
          <p:spPr>
            <a:xfrm rot="10800000" flipV="1">
              <a:off x="6819956" y="3928832"/>
              <a:ext cx="1790644" cy="612000"/>
            </a:xfrm>
            <a:prstGeom prst="roundRect">
              <a:avLst>
                <a:gd name="adj" fmla="val 7980"/>
              </a:avLst>
            </a:prstGeom>
            <a:solidFill>
              <a:srgbClr val="F8F6F8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Optional: </a:t>
              </a: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Notiz zu dem Defekt anlegen oder weiteren Defekt melden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632618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FA084D2A-7B55-2940-A4A8-6CF20DBA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r>
              <a:rPr lang="en-US" b="1" dirty="0"/>
              <a:t>HPM</a:t>
            </a:r>
            <a:r>
              <a:rPr lang="de-DE" dirty="0"/>
              <a:t>®</a:t>
            </a:r>
            <a:r>
              <a:rPr lang="en-US" dirty="0"/>
              <a:t> </a:t>
            </a:r>
            <a:r>
              <a:rPr lang="de-DE" dirty="0"/>
              <a:t>Sichere Kennzeichnung des Kontaminationsstatus </a:t>
            </a:r>
            <a:endParaRPr lang="de-DE" b="1" dirty="0"/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A4F8FE36-45D6-E242-9409-CE0E6E227010}"/>
              </a:ext>
            </a:extLst>
          </p:cNvPr>
          <p:cNvGrpSpPr/>
          <p:nvPr/>
        </p:nvGrpSpPr>
        <p:grpSpPr>
          <a:xfrm>
            <a:off x="2340000" y="1080000"/>
            <a:ext cx="1903201" cy="3528000"/>
            <a:chOff x="2435747" y="1080000"/>
            <a:chExt cx="1903201" cy="3528000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64C401D-674D-174D-B76A-196ED168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5747" y="1080000"/>
              <a:ext cx="1903201" cy="35280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A73BA76-4B42-F246-9F29-E72F1CDE5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7201" y="1332000"/>
              <a:ext cx="1709999" cy="2977190"/>
            </a:xfrm>
            <a:prstGeom prst="roundRect">
              <a:avLst>
                <a:gd name="adj" fmla="val 19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0AF4BA90-007F-1B42-AF3B-197001FF3476}"/>
                </a:ext>
              </a:extLst>
            </p:cNvPr>
            <p:cNvGrpSpPr/>
            <p:nvPr/>
          </p:nvGrpSpPr>
          <p:grpSpPr>
            <a:xfrm>
              <a:off x="2467200" y="1301550"/>
              <a:ext cx="1800000" cy="432000"/>
              <a:chOff x="520145" y="4440150"/>
              <a:chExt cx="1800000" cy="4320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Abgerundete rechteckige Legende 45">
                <a:extLst>
                  <a:ext uri="{FF2B5EF4-FFF2-40B4-BE49-F238E27FC236}">
                    <a16:creationId xmlns:a16="http://schemas.microsoft.com/office/drawing/2014/main" id="{8D53F438-C7C5-6F42-802A-37020E4D9A13}"/>
                  </a:ext>
                </a:extLst>
              </p:cNvPr>
              <p:cNvSpPr/>
              <p:nvPr/>
            </p:nvSpPr>
            <p:spPr>
              <a:xfrm rot="10800000" flipV="1">
                <a:off x="520145" y="4440150"/>
                <a:ext cx="1800000" cy="432000"/>
              </a:xfrm>
              <a:prstGeom prst="wedgeRoundRectCallout">
                <a:avLst>
                  <a:gd name="adj1" fmla="val 4036"/>
                  <a:gd name="adj2" fmla="val 154918"/>
                  <a:gd name="adj3" fmla="val 16667"/>
                </a:avLst>
              </a:prstGeom>
              <a:solidFill>
                <a:srgbClr val="F8F6F8"/>
              </a:solidFill>
              <a:ln w="19050">
                <a:solidFill>
                  <a:schemeClr val="accent6"/>
                </a:solidFill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0" tIns="72000" rIns="36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de-DE" sz="1200" spc="-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Art der Kontamination aus Liste auswählen</a:t>
                </a:r>
                <a:endParaRPr lang="de-DE" sz="1400" spc="-3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Ecken des Rechtecks auf der gleichen Seite abrunden 46">
                <a:extLst>
                  <a:ext uri="{FF2B5EF4-FFF2-40B4-BE49-F238E27FC236}">
                    <a16:creationId xmlns:a16="http://schemas.microsoft.com/office/drawing/2014/main" id="{F3A59A5D-0F36-724E-9D36-D4575F74DEF5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436709" y="4530149"/>
                <a:ext cx="422061" cy="252000"/>
              </a:xfrm>
              <a:prstGeom prst="round2SameRect">
                <a:avLst>
                  <a:gd name="adj1" fmla="val 25569"/>
                  <a:gd name="adj2" fmla="val 0"/>
                </a:avLst>
              </a:prstGeom>
              <a:solidFill>
                <a:schemeClr val="accent6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/>
              <a:lstStyle/>
              <a:p>
                <a:pPr algn="ctr"/>
                <a:r>
                  <a:rPr lang="de-DE" sz="1600" b="1" dirty="0"/>
                  <a:t>2</a:t>
                </a:r>
              </a:p>
            </p:txBody>
          </p:sp>
        </p:grp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61721B03-22C7-E043-8408-468ABC40E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98" y="1080000"/>
            <a:ext cx="1903201" cy="352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ED02A3A-BAF5-6B42-9755-188D0C2D75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04" y="1339587"/>
            <a:ext cx="1710000" cy="2985414"/>
          </a:xfrm>
          <a:prstGeom prst="roundRect">
            <a:avLst>
              <a:gd name="adj" fmla="val 19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4E2DB071-BEF0-8C4D-B48E-E27823079B38}"/>
              </a:ext>
            </a:extLst>
          </p:cNvPr>
          <p:cNvCxnSpPr>
            <a:cxnSpLocks/>
          </p:cNvCxnSpPr>
          <p:nvPr/>
        </p:nvCxnSpPr>
        <p:spPr>
          <a:xfrm flipH="1" flipV="1">
            <a:off x="6863459" y="3055908"/>
            <a:ext cx="325842" cy="317930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med" len="med"/>
          </a:ln>
          <a:effectLst>
            <a:glow rad="127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688BE9FC-E30A-AF42-9BDB-7032074F405B}"/>
              </a:ext>
            </a:extLst>
          </p:cNvPr>
          <p:cNvCxnSpPr>
            <a:cxnSpLocks/>
          </p:cNvCxnSpPr>
          <p:nvPr/>
        </p:nvCxnSpPr>
        <p:spPr>
          <a:xfrm flipH="1" flipV="1">
            <a:off x="7388912" y="2495550"/>
            <a:ext cx="1" cy="863771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med" len="med"/>
          </a:ln>
          <a:effectLst>
            <a:glow rad="127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7F795169-B85E-7D4C-90A1-FAA0205451BC}"/>
              </a:ext>
            </a:extLst>
          </p:cNvPr>
          <p:cNvGrpSpPr/>
          <p:nvPr/>
        </p:nvGrpSpPr>
        <p:grpSpPr>
          <a:xfrm>
            <a:off x="6566451" y="3330156"/>
            <a:ext cx="1533697" cy="432000"/>
            <a:chOff x="455691" y="4440150"/>
            <a:chExt cx="1533697" cy="43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4" name="Abgerundete rechteckige Legende 73">
              <a:extLst>
                <a:ext uri="{FF2B5EF4-FFF2-40B4-BE49-F238E27FC236}">
                  <a16:creationId xmlns:a16="http://schemas.microsoft.com/office/drawing/2014/main" id="{DD74C03E-F168-DA41-AA81-24D1F393CCBC}"/>
                </a:ext>
              </a:extLst>
            </p:cNvPr>
            <p:cNvSpPr/>
            <p:nvPr/>
          </p:nvSpPr>
          <p:spPr>
            <a:xfrm rot="10800000" flipV="1">
              <a:off x="455691" y="4440150"/>
              <a:ext cx="1533697" cy="432000"/>
            </a:xfrm>
            <a:prstGeom prst="wedgeRoundRectCallout">
              <a:avLst>
                <a:gd name="adj1" fmla="val -3626"/>
                <a:gd name="adj2" fmla="val -47878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6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36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Neu zugewiesene</a:t>
              </a:r>
              <a:b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Kontamination</a:t>
              </a:r>
            </a:p>
          </p:txBody>
        </p:sp>
        <p:sp>
          <p:nvSpPr>
            <p:cNvPr id="75" name="Ecken des Rechtecks auf der gleichen Seite abrunden 74">
              <a:extLst>
                <a:ext uri="{FF2B5EF4-FFF2-40B4-BE49-F238E27FC236}">
                  <a16:creationId xmlns:a16="http://schemas.microsoft.com/office/drawing/2014/main" id="{32E0638A-E942-4C43-86ED-23399903D729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78815" y="4530150"/>
              <a:ext cx="415350" cy="252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1600" b="1" dirty="0"/>
                <a:t>4</a:t>
              </a: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F47E324-1A9E-6046-A4BD-12F4C0C9B260}"/>
              </a:ext>
            </a:extLst>
          </p:cNvPr>
          <p:cNvGrpSpPr/>
          <p:nvPr/>
        </p:nvGrpSpPr>
        <p:grpSpPr>
          <a:xfrm>
            <a:off x="6396013" y="1200150"/>
            <a:ext cx="1909787" cy="926389"/>
            <a:chOff x="4387478" y="1322227"/>
            <a:chExt cx="1909787" cy="9263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40B71797-A7E1-B249-9479-C461B2291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2825" y="1880017"/>
              <a:ext cx="297668" cy="36859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  <a:effectLst>
              <a:glow rad="12700">
                <a:srgbClr val="FFC000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>
              <a:extLst>
                <a:ext uri="{FF2B5EF4-FFF2-40B4-BE49-F238E27FC236}">
                  <a16:creationId xmlns:a16="http://schemas.microsoft.com/office/drawing/2014/main" id="{9A00C295-E50A-8641-B3E6-7157BDFA7A21}"/>
                </a:ext>
              </a:extLst>
            </p:cNvPr>
            <p:cNvCxnSpPr>
              <a:cxnSpLocks/>
            </p:cNvCxnSpPr>
            <p:nvPr/>
          </p:nvCxnSpPr>
          <p:spPr>
            <a:xfrm>
              <a:off x="5590734" y="1937615"/>
              <a:ext cx="210141" cy="25207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  <a:effectLst>
              <a:glow rad="12700">
                <a:srgbClr val="FFC000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Abgerundetes Rechteck 102">
              <a:extLst>
                <a:ext uri="{FF2B5EF4-FFF2-40B4-BE49-F238E27FC236}">
                  <a16:creationId xmlns:a16="http://schemas.microsoft.com/office/drawing/2014/main" id="{303CC67B-52B7-C649-B710-53911D2A51CE}"/>
                </a:ext>
              </a:extLst>
            </p:cNvPr>
            <p:cNvSpPr/>
            <p:nvPr/>
          </p:nvSpPr>
          <p:spPr>
            <a:xfrm rot="10800000" flipV="1">
              <a:off x="4569265" y="1506368"/>
              <a:ext cx="1728000" cy="46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Hygiene-Status </a:t>
              </a:r>
              <a:b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</a:br>
              <a:r>
                <a:rPr lang="de-DE" sz="1000" b="1" dirty="0">
                  <a:solidFill>
                    <a:srgbClr val="0070C0"/>
                  </a:solidFill>
                  <a:latin typeface="+mj-lt"/>
                  <a:cs typeface="Arial Narrow" panose="020B0604020202020204" pitchFamily="34" charset="0"/>
                </a:rPr>
                <a:t>Belegt</a:t>
              </a:r>
              <a:r>
                <a:rPr lang="de-DE" sz="1000" b="1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 / </a:t>
              </a:r>
              <a:r>
                <a:rPr lang="de-DE" sz="1000" b="1" dirty="0">
                  <a:solidFill>
                    <a:srgbClr val="C00000"/>
                  </a:solidFill>
                  <a:latin typeface="+mj-lt"/>
                  <a:cs typeface="Arial Narrow" panose="020B0604020202020204" pitchFamily="34" charset="0"/>
                </a:rPr>
                <a:t>Kontaminiert</a:t>
              </a:r>
              <a:b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</a:br>
              <a:r>
                <a:rPr lang="de-DE" sz="1000" b="1" i="1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nach </a:t>
              </a: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Zuweisung</a:t>
              </a:r>
              <a:r>
                <a:rPr lang="de-DE" sz="1000" b="1" i="1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Kontamination</a:t>
              </a:r>
              <a:endParaRPr lang="de-DE" sz="1050" dirty="0">
                <a:solidFill>
                  <a:srgbClr val="000000"/>
                </a:solidFill>
                <a:latin typeface="+mj-lt"/>
                <a:cs typeface="Arial Narrow" panose="020B0604020202020204" pitchFamily="34" charset="0"/>
              </a:endParaRPr>
            </a:p>
          </p:txBody>
        </p: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53D4114A-ED13-274F-99B0-C246454A0543}"/>
                </a:ext>
              </a:extLst>
            </p:cNvPr>
            <p:cNvGrpSpPr/>
            <p:nvPr/>
          </p:nvGrpSpPr>
          <p:grpSpPr>
            <a:xfrm>
              <a:off x="4387478" y="1322227"/>
              <a:ext cx="436650" cy="436650"/>
              <a:chOff x="4456879" y="815648"/>
              <a:chExt cx="436650" cy="43665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012EFD1-35BA-2C47-BC62-5F7F1410F69C}"/>
                  </a:ext>
                </a:extLst>
              </p:cNvPr>
              <p:cNvSpPr/>
              <p:nvPr/>
            </p:nvSpPr>
            <p:spPr>
              <a:xfrm>
                <a:off x="4456879" y="815648"/>
                <a:ext cx="436650" cy="4366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5C821514-9F6F-1548-B283-1CD72868F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84316" y="843085"/>
                <a:ext cx="381777" cy="38177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997D8505-1B8B-D240-A806-1FDBF50E3601}"/>
              </a:ext>
            </a:extLst>
          </p:cNvPr>
          <p:cNvGrpSpPr/>
          <p:nvPr/>
        </p:nvGrpSpPr>
        <p:grpSpPr>
          <a:xfrm>
            <a:off x="288000" y="1080000"/>
            <a:ext cx="2085048" cy="3528000"/>
            <a:chOff x="288000" y="1080000"/>
            <a:chExt cx="2085048" cy="3528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9DA9D7A-AA59-9547-9A2B-6FF89633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000" y="1080000"/>
              <a:ext cx="1903201" cy="35280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FA5B276-A41D-4A40-ACBD-A833E6C9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00" y="1332000"/>
              <a:ext cx="1710000" cy="2984209"/>
            </a:xfrm>
            <a:prstGeom prst="roundRect">
              <a:avLst>
                <a:gd name="adj" fmla="val 19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8D56B185-8DE6-F544-91FE-CE44FE57598C}"/>
                </a:ext>
              </a:extLst>
            </p:cNvPr>
            <p:cNvGrpSpPr/>
            <p:nvPr/>
          </p:nvGrpSpPr>
          <p:grpSpPr>
            <a:xfrm>
              <a:off x="304800" y="3600000"/>
              <a:ext cx="1836000" cy="432000"/>
              <a:chOff x="568490" y="4408650"/>
              <a:chExt cx="1836000" cy="4320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Abgerundete rechteckige Legende 39">
                <a:extLst>
                  <a:ext uri="{FF2B5EF4-FFF2-40B4-BE49-F238E27FC236}">
                    <a16:creationId xmlns:a16="http://schemas.microsoft.com/office/drawing/2014/main" id="{A261241B-E770-CB46-B04B-F9AF7308216E}"/>
                  </a:ext>
                </a:extLst>
              </p:cNvPr>
              <p:cNvSpPr/>
              <p:nvPr/>
            </p:nvSpPr>
            <p:spPr>
              <a:xfrm rot="10800000" flipV="1">
                <a:off x="568490" y="4408650"/>
                <a:ext cx="1836000" cy="432000"/>
              </a:xfrm>
              <a:prstGeom prst="wedgeRoundRectCallout">
                <a:avLst>
                  <a:gd name="adj1" fmla="val -509"/>
                  <a:gd name="adj2" fmla="val -162022"/>
                  <a:gd name="adj3" fmla="val 16667"/>
                </a:avLst>
              </a:prstGeom>
              <a:solidFill>
                <a:srgbClr val="F8F6F8"/>
              </a:solidFill>
              <a:ln w="19050">
                <a:solidFill>
                  <a:schemeClr val="accent6"/>
                </a:solidFill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88000" tIns="72000" rIns="36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Aktion „</a:t>
                </a:r>
                <a:r>
                  <a:rPr lang="de-DE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Kontamination setzen</a:t>
                </a:r>
                <a:r>
                  <a: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“ auswählen</a:t>
                </a:r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Ecken des Rechtecks auf der gleichen Seite abrunden 40">
                <a:extLst>
                  <a:ext uri="{FF2B5EF4-FFF2-40B4-BE49-F238E27FC236}">
                    <a16:creationId xmlns:a16="http://schemas.microsoft.com/office/drawing/2014/main" id="{A7BAD581-3C69-0C4F-8D74-7CC856A9707E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486815" y="4498650"/>
                <a:ext cx="415350" cy="252000"/>
              </a:xfrm>
              <a:prstGeom prst="round2SameRect">
                <a:avLst>
                  <a:gd name="adj1" fmla="val 22841"/>
                  <a:gd name="adj2" fmla="val 0"/>
                </a:avLst>
              </a:prstGeom>
              <a:solidFill>
                <a:schemeClr val="accent6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/>
              <a:lstStyle/>
              <a:p>
                <a:pPr algn="ctr"/>
                <a:r>
                  <a:rPr lang="de-DE" sz="1600" b="1" dirty="0"/>
                  <a:t>1</a:t>
                </a:r>
              </a:p>
            </p:txBody>
          </p:sp>
        </p:grpSp>
        <p:cxnSp>
          <p:nvCxnSpPr>
            <p:cNvPr id="109" name="Gewinkelte Verbindung 108">
              <a:extLst>
                <a:ext uri="{FF2B5EF4-FFF2-40B4-BE49-F238E27FC236}">
                  <a16:creationId xmlns:a16="http://schemas.microsoft.com/office/drawing/2014/main" id="{A0BE4837-5834-774A-8EC2-60B86ED3ED18}"/>
                </a:ext>
              </a:extLst>
            </p:cNvPr>
            <p:cNvCxnSpPr>
              <a:stCxn id="40" idx="1"/>
              <a:endCxn id="47" idx="3"/>
            </p:cNvCxnSpPr>
            <p:nvPr/>
          </p:nvCxnSpPr>
          <p:spPr>
            <a:xfrm flipV="1">
              <a:off x="2140800" y="1517550"/>
              <a:ext cx="232248" cy="2298450"/>
            </a:xfrm>
            <a:prstGeom prst="bentConnector3">
              <a:avLst/>
            </a:prstGeom>
            <a:ln w="15875">
              <a:solidFill>
                <a:schemeClr val="accent6"/>
              </a:solidFill>
              <a:prstDash val="sysDash"/>
              <a:tailEnd type="triangle" w="lg" len="med"/>
            </a:ln>
            <a:effectLst>
              <a:glow rad="25400">
                <a:schemeClr val="bg2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ED0D69A-3179-0C46-B8EF-45DDD541B1FD}"/>
              </a:ext>
            </a:extLst>
          </p:cNvPr>
          <p:cNvGrpSpPr/>
          <p:nvPr/>
        </p:nvGrpSpPr>
        <p:grpSpPr>
          <a:xfrm>
            <a:off x="4412588" y="1080000"/>
            <a:ext cx="1903201" cy="3528000"/>
            <a:chOff x="4752697" y="1080000"/>
            <a:chExt cx="1903201" cy="352800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4539362-6B74-A04F-91EA-99BB03995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697" y="1080000"/>
              <a:ext cx="1903201" cy="3528000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307FB10-962F-1542-ADD7-5CFEAC48F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0000" y="1332000"/>
              <a:ext cx="1710000" cy="2985414"/>
            </a:xfrm>
            <a:prstGeom prst="roundRect">
              <a:avLst>
                <a:gd name="adj" fmla="val 19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69B9D02-628A-1C46-AD23-FB120F112A0E}"/>
              </a:ext>
            </a:extLst>
          </p:cNvPr>
          <p:cNvGrpSpPr/>
          <p:nvPr/>
        </p:nvGrpSpPr>
        <p:grpSpPr>
          <a:xfrm>
            <a:off x="4365094" y="3358950"/>
            <a:ext cx="1656000" cy="432000"/>
            <a:chOff x="455694" y="4440150"/>
            <a:chExt cx="1656000" cy="43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Abgerundete rechteckige Legende 49">
              <a:extLst>
                <a:ext uri="{FF2B5EF4-FFF2-40B4-BE49-F238E27FC236}">
                  <a16:creationId xmlns:a16="http://schemas.microsoft.com/office/drawing/2014/main" id="{78C0AF6D-694F-7B4D-B1A6-C0A4A997ADFF}"/>
                </a:ext>
              </a:extLst>
            </p:cNvPr>
            <p:cNvSpPr/>
            <p:nvPr/>
          </p:nvSpPr>
          <p:spPr>
            <a:xfrm rot="10800000" flipV="1">
              <a:off x="455694" y="4440150"/>
              <a:ext cx="1656000" cy="432000"/>
            </a:xfrm>
            <a:prstGeom prst="wedgeRoundRectCallout">
              <a:avLst>
                <a:gd name="adj1" fmla="val -6912"/>
                <a:gd name="adj2" fmla="val -122878"/>
                <a:gd name="adj3" fmla="val 16667"/>
              </a:avLst>
            </a:prstGeom>
            <a:solidFill>
              <a:srgbClr val="F8F6F8"/>
            </a:solidFill>
            <a:ln w="19050">
              <a:solidFill>
                <a:schemeClr val="accent6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72000" rIns="36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Sicherheitsabfrage bestätigen</a:t>
              </a:r>
            </a:p>
          </p:txBody>
        </p:sp>
        <p:sp>
          <p:nvSpPr>
            <p:cNvPr id="51" name="Ecken des Rechtecks auf der gleichen Seite abrunden 50">
              <a:extLst>
                <a:ext uri="{FF2B5EF4-FFF2-40B4-BE49-F238E27FC236}">
                  <a16:creationId xmlns:a16="http://schemas.microsoft.com/office/drawing/2014/main" id="{D10273AA-81A3-8842-B721-D80F51E6DF9F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78815" y="4530150"/>
              <a:ext cx="415350" cy="252000"/>
            </a:xfrm>
            <a:prstGeom prst="round2SameRect">
              <a:avLst>
                <a:gd name="adj1" fmla="val 22841"/>
                <a:gd name="adj2" fmla="val 0"/>
              </a:avLst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de-DE" sz="1600" b="1" dirty="0"/>
                <a:t>3</a:t>
              </a:r>
            </a:p>
          </p:txBody>
        </p:sp>
      </p:grpSp>
      <p:cxnSp>
        <p:nvCxnSpPr>
          <p:cNvPr id="111" name="Gewinkelte Verbindung 110">
            <a:extLst>
              <a:ext uri="{FF2B5EF4-FFF2-40B4-BE49-F238E27FC236}">
                <a16:creationId xmlns:a16="http://schemas.microsoft.com/office/drawing/2014/main" id="{20EF0A75-0A36-3D43-9333-CFDB41E3C968}"/>
              </a:ext>
            </a:extLst>
          </p:cNvPr>
          <p:cNvCxnSpPr>
            <a:cxnSpLocks/>
            <a:stCxn id="46" idx="1"/>
            <a:endCxn id="51" idx="3"/>
          </p:cNvCxnSpPr>
          <p:nvPr/>
        </p:nvCxnSpPr>
        <p:spPr>
          <a:xfrm>
            <a:off x="4171453" y="1517550"/>
            <a:ext cx="198437" cy="20574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6"/>
            </a:solidFill>
            <a:prstDash val="sysDash"/>
            <a:tailEnd type="triangle" w="lg" len="med"/>
          </a:ln>
          <a:effectLst>
            <a:glow rad="25400">
              <a:schemeClr val="bg2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B937CD9B-DE94-754C-833E-E4FCA87ADB54}"/>
              </a:ext>
            </a:extLst>
          </p:cNvPr>
          <p:cNvGrpSpPr/>
          <p:nvPr/>
        </p:nvGrpSpPr>
        <p:grpSpPr>
          <a:xfrm>
            <a:off x="4337708" y="1200150"/>
            <a:ext cx="1910692" cy="979286"/>
            <a:chOff x="4386573" y="1319366"/>
            <a:chExt cx="1910692" cy="9792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B03685B7-FCC2-8B47-A236-7FD1770B5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9924" y="1880017"/>
              <a:ext cx="418635" cy="41863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  <a:effectLst>
              <a:glow rad="12700">
                <a:srgbClr val="FFC000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FB452D2D-1BE7-DD48-A26F-6DF6DD8897E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58118" y="1860219"/>
              <a:ext cx="287998" cy="360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  <a:effectLst>
              <a:glow rad="12700">
                <a:srgbClr val="FFC000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bgerundetes Rechteck 52">
              <a:extLst>
                <a:ext uri="{FF2B5EF4-FFF2-40B4-BE49-F238E27FC236}">
                  <a16:creationId xmlns:a16="http://schemas.microsoft.com/office/drawing/2014/main" id="{E1D98F56-D67B-E94A-A804-D300CDB6BB34}"/>
                </a:ext>
              </a:extLst>
            </p:cNvPr>
            <p:cNvSpPr/>
            <p:nvPr/>
          </p:nvSpPr>
          <p:spPr>
            <a:xfrm rot="10800000" flipV="1">
              <a:off x="4569265" y="1506368"/>
              <a:ext cx="1728000" cy="46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Hygiene-Status </a:t>
              </a:r>
              <a:b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</a:br>
              <a:r>
                <a:rPr lang="de-DE" sz="1000" b="1" dirty="0">
                  <a:solidFill>
                    <a:srgbClr val="0070C0"/>
                  </a:solidFill>
                  <a:latin typeface="+mj-lt"/>
                  <a:cs typeface="Arial Narrow" panose="020B0604020202020204" pitchFamily="34" charset="0"/>
                </a:rPr>
                <a:t>Belegt</a:t>
              </a:r>
              <a:r>
                <a:rPr lang="de-DE" sz="1000" b="1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 / </a:t>
              </a:r>
              <a:r>
                <a:rPr lang="de-DE" sz="1000" b="1" dirty="0">
                  <a:solidFill>
                    <a:srgbClr val="FFC000"/>
                  </a:solidFill>
                  <a:latin typeface="+mj-lt"/>
                  <a:cs typeface="Arial Narrow" panose="020B0604020202020204" pitchFamily="34" charset="0"/>
                </a:rPr>
                <a:t>Unrein</a:t>
              </a: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 </a:t>
              </a:r>
              <a:b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</a:br>
              <a:r>
                <a:rPr lang="de-DE" sz="1000" b="1" i="1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vor </a:t>
              </a: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Zuweisung</a:t>
              </a:r>
              <a:r>
                <a:rPr lang="de-DE" sz="1000" b="1" i="1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000000"/>
                  </a:solidFill>
                  <a:latin typeface="+mj-lt"/>
                  <a:cs typeface="Arial Narrow" panose="020B0604020202020204" pitchFamily="34" charset="0"/>
                </a:rPr>
                <a:t>Kontamination</a:t>
              </a:r>
              <a:endParaRPr lang="de-DE" sz="1050" dirty="0">
                <a:solidFill>
                  <a:srgbClr val="000000"/>
                </a:solidFill>
                <a:latin typeface="+mj-lt"/>
                <a:cs typeface="Arial Narrow" panose="020B0604020202020204" pitchFamily="34" charset="0"/>
              </a:endParaRPr>
            </a:p>
          </p:txBody>
        </p: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D710F99C-76AA-6942-80D6-2D995608AE5A}"/>
                </a:ext>
              </a:extLst>
            </p:cNvPr>
            <p:cNvGrpSpPr/>
            <p:nvPr/>
          </p:nvGrpSpPr>
          <p:grpSpPr>
            <a:xfrm>
              <a:off x="4386573" y="1319366"/>
              <a:ext cx="436650" cy="436650"/>
              <a:chOff x="4455974" y="812787"/>
              <a:chExt cx="436650" cy="43665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B57DF58-60EB-FB46-8A62-673FB73E8CDB}"/>
                  </a:ext>
                </a:extLst>
              </p:cNvPr>
              <p:cNvSpPr/>
              <p:nvPr/>
            </p:nvSpPr>
            <p:spPr>
              <a:xfrm>
                <a:off x="4455974" y="812787"/>
                <a:ext cx="436650" cy="4366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8C4D5440-164A-9445-81B0-A3F6FB9CB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83411" y="840224"/>
                <a:ext cx="381777" cy="38177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cxnSp>
        <p:nvCxnSpPr>
          <p:cNvPr id="114" name="Gewinkelte Verbindung 113">
            <a:extLst>
              <a:ext uri="{FF2B5EF4-FFF2-40B4-BE49-F238E27FC236}">
                <a16:creationId xmlns:a16="http://schemas.microsoft.com/office/drawing/2014/main" id="{4A115079-CF09-064C-8453-80A27C4B62C5}"/>
              </a:ext>
            </a:extLst>
          </p:cNvPr>
          <p:cNvCxnSpPr>
            <a:cxnSpLocks/>
            <a:stCxn id="50" idx="1"/>
            <a:endCxn id="75" idx="3"/>
          </p:cNvCxnSpPr>
          <p:nvPr/>
        </p:nvCxnSpPr>
        <p:spPr>
          <a:xfrm flipV="1">
            <a:off x="6021094" y="3546156"/>
            <a:ext cx="550156" cy="2879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6"/>
            </a:solidFill>
            <a:prstDash val="sysDash"/>
            <a:tailEnd type="triangle" w="lg" len="med"/>
          </a:ln>
          <a:effectLst>
            <a:glow rad="25400">
              <a:schemeClr val="bg2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winkelte Verbindung 116">
            <a:extLst>
              <a:ext uri="{FF2B5EF4-FFF2-40B4-BE49-F238E27FC236}">
                <a16:creationId xmlns:a16="http://schemas.microsoft.com/office/drawing/2014/main" id="{7B914F79-01EF-0B4B-A95E-83D910824BD7}"/>
              </a:ext>
            </a:extLst>
          </p:cNvPr>
          <p:cNvCxnSpPr>
            <a:cxnSpLocks/>
            <a:stCxn id="74" idx="1"/>
          </p:cNvCxnSpPr>
          <p:nvPr/>
        </p:nvCxnSpPr>
        <p:spPr>
          <a:xfrm flipV="1">
            <a:off x="8100148" y="3545647"/>
            <a:ext cx="539852" cy="50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6"/>
            </a:solidFill>
            <a:prstDash val="sysDash"/>
            <a:tailEnd type="triangle" w="lg" len="med"/>
          </a:ln>
          <a:effectLst>
            <a:glow rad="25400">
              <a:schemeClr val="bg2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98015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FA71A0D-E03C-2145-A132-A58B1920ECE4}"/>
              </a:ext>
            </a:extLst>
          </p:cNvPr>
          <p:cNvGrpSpPr>
            <a:grpSpLocks noChangeAspect="1"/>
          </p:cNvGrpSpPr>
          <p:nvPr/>
        </p:nvGrpSpPr>
        <p:grpSpPr>
          <a:xfrm>
            <a:off x="3212452" y="1109121"/>
            <a:ext cx="5400000" cy="3888002"/>
            <a:chOff x="2895600" y="1109121"/>
            <a:chExt cx="5250000" cy="3780002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9C7B1ABF-69A8-CC4C-9D1C-FF70000A3A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5600" y="1109121"/>
              <a:ext cx="5250000" cy="3780002"/>
              <a:chOff x="432801" y="1135348"/>
              <a:chExt cx="5146068" cy="3705172"/>
            </a:xfrm>
          </p:grpSpPr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A0128515-A3D6-064B-91AE-767D2F3BF196}"/>
                  </a:ext>
                </a:extLst>
              </p:cNvPr>
              <p:cNvGrpSpPr/>
              <p:nvPr/>
            </p:nvGrpSpPr>
            <p:grpSpPr>
              <a:xfrm>
                <a:off x="1027267" y="3721821"/>
                <a:ext cx="3447054" cy="1118699"/>
                <a:chOff x="1666360" y="3810567"/>
                <a:chExt cx="2315206" cy="1021739"/>
              </a:xfrm>
            </p:grpSpPr>
            <p:sp>
              <p:nvSpPr>
                <p:cNvPr id="109" name="Trapez 108">
                  <a:extLst>
                    <a:ext uri="{FF2B5EF4-FFF2-40B4-BE49-F238E27FC236}">
                      <a16:creationId xmlns:a16="http://schemas.microsoft.com/office/drawing/2014/main" id="{20866B13-2CAC-8C41-B9B2-F870CF03FEE7}"/>
                    </a:ext>
                  </a:extLst>
                </p:cNvPr>
                <p:cNvSpPr/>
                <p:nvPr/>
              </p:nvSpPr>
              <p:spPr>
                <a:xfrm>
                  <a:off x="2620118" y="3810567"/>
                  <a:ext cx="365320" cy="609600"/>
                </a:xfrm>
                <a:prstGeom prst="trapezoid">
                  <a:avLst>
                    <a:gd name="adj" fmla="val 29841"/>
                  </a:avLst>
                </a:pr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noFill/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scene3d>
                  <a:camera prst="perspectiveRelaxedModerately"/>
                  <a:lightRig rig="contrasting" dir="t"/>
                </a:scene3d>
                <a:sp3d extrusionH="76200" contourW="57150" prstMaterial="metal">
                  <a:bevelT w="228600" h="457200"/>
                  <a:bevelB w="2286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110" name="Gruppieren 109">
                  <a:extLst>
                    <a:ext uri="{FF2B5EF4-FFF2-40B4-BE49-F238E27FC236}">
                      <a16:creationId xmlns:a16="http://schemas.microsoft.com/office/drawing/2014/main" id="{B8481AD1-34D1-864D-B9CD-EA5E076876E8}"/>
                    </a:ext>
                  </a:extLst>
                </p:cNvPr>
                <p:cNvGrpSpPr/>
                <p:nvPr/>
              </p:nvGrpSpPr>
              <p:grpSpPr>
                <a:xfrm rot="16200000">
                  <a:off x="2505539" y="3356279"/>
                  <a:ext cx="636848" cy="2315206"/>
                  <a:chOff x="4677173" y="-460353"/>
                  <a:chExt cx="5148000" cy="3024000"/>
                </a:xfr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scene3d>
                  <a:camera prst="perspectiveRelaxedModerately" fov="7200000">
                    <a:rot lat="0" lon="17400000" rev="0"/>
                  </a:camera>
                  <a:lightRig rig="threePt" dir="t"/>
                </a:scene3d>
              </p:grpSpPr>
              <p:sp>
                <p:nvSpPr>
                  <p:cNvPr id="111" name="Abgerundetes Rechteck 110">
                    <a:extLst>
                      <a:ext uri="{FF2B5EF4-FFF2-40B4-BE49-F238E27FC236}">
                        <a16:creationId xmlns:a16="http://schemas.microsoft.com/office/drawing/2014/main" id="{FE0D184E-F7F2-2A4F-A980-20C33DA9E466}"/>
                      </a:ext>
                    </a:extLst>
                  </p:cNvPr>
                  <p:cNvSpPr/>
                  <p:nvPr/>
                </p:nvSpPr>
                <p:spPr>
                  <a:xfrm>
                    <a:off x="4677173" y="-460353"/>
                    <a:ext cx="5148000" cy="3024000"/>
                  </a:xfrm>
                  <a:prstGeom prst="roundRect">
                    <a:avLst/>
                  </a:prstGeom>
                  <a:grpFill/>
                  <a:ln w="114300" cap="rnd">
                    <a:noFill/>
                  </a:ln>
                  <a:sp3d extrusionH="44450" prstMaterial="metal">
                    <a:bevelT h="444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12" name="Abgerundetes Rechteck 111">
                    <a:extLst>
                      <a:ext uri="{FF2B5EF4-FFF2-40B4-BE49-F238E27FC236}">
                        <a16:creationId xmlns:a16="http://schemas.microsoft.com/office/drawing/2014/main" id="{E455A24A-C08A-B64F-8958-1801887D752D}"/>
                      </a:ext>
                    </a:extLst>
                  </p:cNvPr>
                  <p:cNvSpPr/>
                  <p:nvPr/>
                </p:nvSpPr>
                <p:spPr>
                  <a:xfrm>
                    <a:off x="4727221" y="-406353"/>
                    <a:ext cx="5047905" cy="2916000"/>
                  </a:xfrm>
                  <a:prstGeom prst="roundRect">
                    <a:avLst>
                      <a:gd name="adj" fmla="val 4670"/>
                    </a:avLst>
                  </a:prstGeom>
                  <a:grpFill/>
                  <a:ln w="12700">
                    <a:noFill/>
                  </a:ln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06" name="Abgerundetes Rechteck 105">
                <a:extLst>
                  <a:ext uri="{FF2B5EF4-FFF2-40B4-BE49-F238E27FC236}">
                    <a16:creationId xmlns:a16="http://schemas.microsoft.com/office/drawing/2014/main" id="{C62D32A0-E1EA-AB40-A967-54D92CFDEC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801" y="1135348"/>
                <a:ext cx="5146068" cy="2987129"/>
              </a:xfrm>
              <a:prstGeom prst="roundRect">
                <a:avLst>
                  <a:gd name="adj" fmla="val 2944"/>
                </a:avLst>
              </a:prstGeom>
              <a:solidFill>
                <a:schemeClr val="bg1"/>
              </a:solidFill>
              <a:ln w="114300" cap="rnd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 extrusionH="50800" contourW="31750" prstMaterial="metal">
                <a:bevelT w="152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FE01DF4B-0F67-0942-B99F-00DAC5D2D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0446" y="1290480"/>
                <a:ext cx="850161" cy="216000"/>
              </a:xfrm>
              <a:prstGeom prst="rect">
                <a:avLst/>
              </a:prstGeom>
              <a:effectLst/>
            </p:spPr>
          </p:pic>
        </p:grpSp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DE61CCEC-FAB5-6540-8AF7-C90BB967E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0841" y="1151130"/>
              <a:ext cx="5178331" cy="2935742"/>
            </a:xfrm>
            <a:prstGeom prst="roundRect">
              <a:avLst>
                <a:gd name="adj" fmla="val 2172"/>
              </a:avLst>
            </a:prstGeom>
            <a:ln w="127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30" name="Titel 1">
            <a:extLst>
              <a:ext uri="{FF2B5EF4-FFF2-40B4-BE49-F238E27FC236}">
                <a16:creationId xmlns:a16="http://schemas.microsoft.com/office/drawing/2014/main" id="{FA084D2A-7B55-2940-A4A8-6CF20DBA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r>
              <a:rPr lang="en-US" b="1" dirty="0"/>
              <a:t>HPM</a:t>
            </a:r>
            <a:r>
              <a:rPr lang="de-DE" dirty="0"/>
              <a:t>®</a:t>
            </a:r>
            <a:r>
              <a:rPr lang="en-US" dirty="0"/>
              <a:t> </a:t>
            </a:r>
            <a:r>
              <a:rPr lang="de-DE" dirty="0"/>
              <a:t>Sichere Kennzeichnung des Kontaminationsstatus</a:t>
            </a: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4704D5A4-743D-ED4C-8F9B-23F8081949B0}"/>
              </a:ext>
            </a:extLst>
          </p:cNvPr>
          <p:cNvGrpSpPr/>
          <p:nvPr/>
        </p:nvGrpSpPr>
        <p:grpSpPr>
          <a:xfrm>
            <a:off x="839999" y="1047750"/>
            <a:ext cx="1903201" cy="3528000"/>
            <a:chOff x="450386" y="1080000"/>
            <a:chExt cx="1903201" cy="3528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9DA9D7A-AA59-9547-9A2B-6FF89633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86" y="1080000"/>
              <a:ext cx="1903201" cy="35280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FA5B276-A41D-4A40-ACBD-A833E6C9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731" y="1332000"/>
              <a:ext cx="1709309" cy="2984209"/>
            </a:xfrm>
            <a:prstGeom prst="roundRect">
              <a:avLst>
                <a:gd name="adj" fmla="val 19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cxnSp>
        <p:nvCxnSpPr>
          <p:cNvPr id="56" name="Gewinkelte Verbindung 55">
            <a:extLst>
              <a:ext uri="{FF2B5EF4-FFF2-40B4-BE49-F238E27FC236}">
                <a16:creationId xmlns:a16="http://schemas.microsoft.com/office/drawing/2014/main" id="{26A88F57-9AA9-684A-82E5-E82D835D048A}"/>
              </a:ext>
            </a:extLst>
          </p:cNvPr>
          <p:cNvCxnSpPr>
            <a:cxnSpLocks/>
            <a:stCxn id="7" idx="6"/>
            <a:endCxn id="40" idx="3"/>
          </p:cNvCxnSpPr>
          <p:nvPr/>
        </p:nvCxnSpPr>
        <p:spPr>
          <a:xfrm>
            <a:off x="283025" y="2793757"/>
            <a:ext cx="359601" cy="1416293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6"/>
            </a:solidFill>
            <a:prstDash val="sysDash"/>
            <a:tailEnd type="triangle" w="lg" len="med"/>
          </a:ln>
          <a:effectLst>
            <a:glow rad="25400">
              <a:schemeClr val="bg2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58FBD6B-B753-254C-8843-3ABC71816D93}"/>
              </a:ext>
            </a:extLst>
          </p:cNvPr>
          <p:cNvSpPr>
            <a:spLocks noChangeAspect="1"/>
          </p:cNvSpPr>
          <p:nvPr/>
        </p:nvSpPr>
        <p:spPr>
          <a:xfrm>
            <a:off x="67025" y="2685757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3349647B-9317-D947-B85D-69A069F5B295}"/>
              </a:ext>
            </a:extLst>
          </p:cNvPr>
          <p:cNvCxnSpPr>
            <a:cxnSpLocks/>
          </p:cNvCxnSpPr>
          <p:nvPr/>
        </p:nvCxnSpPr>
        <p:spPr>
          <a:xfrm rot="21540000" flipV="1">
            <a:off x="2155504" y="3423554"/>
            <a:ext cx="0" cy="900000"/>
          </a:xfrm>
          <a:prstGeom prst="straightConnector1">
            <a:avLst/>
          </a:prstGeom>
          <a:ln w="8255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4A459AE-25E0-A94A-B47A-E1AAD202E285}"/>
              </a:ext>
            </a:extLst>
          </p:cNvPr>
          <p:cNvGrpSpPr/>
          <p:nvPr/>
        </p:nvGrpSpPr>
        <p:grpSpPr>
          <a:xfrm>
            <a:off x="3514043" y="1349024"/>
            <a:ext cx="609600" cy="609600"/>
            <a:chOff x="3666443" y="1152675"/>
            <a:chExt cx="609600" cy="6096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20DB554-CAC3-9F4A-AB8A-D097BEADD051}"/>
                </a:ext>
              </a:extLst>
            </p:cNvPr>
            <p:cNvSpPr/>
            <p:nvPr/>
          </p:nvSpPr>
          <p:spPr>
            <a:xfrm>
              <a:off x="3666443" y="1152675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>
              <a:innerShdw blurRad="114300">
                <a:schemeClr val="tx1">
                  <a:lumMod val="50000"/>
                  <a:lumOff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405511D7-8C0C-E041-B162-660E8575B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102" y="1385475"/>
              <a:ext cx="492283" cy="144000"/>
            </a:xfrm>
            <a:prstGeom prst="rect">
              <a:avLst/>
            </a:prstGeom>
            <a:effectLst/>
          </p:spPr>
        </p:pic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4527CF4E-3B50-FD40-A9DA-CBEE975C940E}"/>
              </a:ext>
            </a:extLst>
          </p:cNvPr>
          <p:cNvSpPr txBox="1"/>
          <p:nvPr/>
        </p:nvSpPr>
        <p:spPr>
          <a:xfrm>
            <a:off x="4269000" y="1300200"/>
            <a:ext cx="1451679" cy="246221"/>
          </a:xfrm>
          <a:prstGeom prst="rect">
            <a:avLst/>
          </a:prstGeom>
          <a:solidFill>
            <a:srgbClr val="666666"/>
          </a:solidFill>
        </p:spPr>
        <p:txBody>
          <a:bodyPr wrap="none" lIns="0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Muli SemiBold" panose="02000503000000000000" pitchFamily="2" charset="77"/>
              </a:rPr>
              <a:t>Mo 19.09.2020  07:38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0DF6013C-AEE1-A649-BB72-2ABD2D290EC5}"/>
              </a:ext>
            </a:extLst>
          </p:cNvPr>
          <p:cNvSpPr txBox="1"/>
          <p:nvPr/>
        </p:nvSpPr>
        <p:spPr>
          <a:xfrm>
            <a:off x="4267200" y="1761351"/>
            <a:ext cx="3657600" cy="276999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de-DE" sz="1200" b="1" dirty="0">
                <a:solidFill>
                  <a:schemeClr val="bg1">
                    <a:lumMod val="95000"/>
                  </a:schemeClr>
                </a:solidFill>
                <a:latin typeface="Muli" panose="02000503000000000000" pitchFamily="2" charset="77"/>
              </a:rPr>
              <a:t>Infekt „Covid-19“ zugewiesen zu Bett B-1030 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2B95A233-B20C-154D-8E1F-462B83905251}"/>
              </a:ext>
            </a:extLst>
          </p:cNvPr>
          <p:cNvSpPr txBox="1"/>
          <p:nvPr/>
        </p:nvSpPr>
        <p:spPr>
          <a:xfrm>
            <a:off x="3334605" y="2808000"/>
            <a:ext cx="1224000" cy="1332000"/>
          </a:xfrm>
          <a:prstGeom prst="rect">
            <a:avLst/>
          </a:prstGeom>
          <a:noFill/>
        </p:spPr>
        <p:txBody>
          <a:bodyPr wrap="square" lIns="36000" tIns="36000" rIns="108000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Modell: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Seriennr: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HPM-ID:</a:t>
            </a:r>
          </a:p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Typ: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Nächste TK:</a:t>
            </a:r>
          </a:p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Kaufdatum: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Effekt. Nutzungsdauer:</a:t>
            </a:r>
          </a:p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Aktueller Standort: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Aktueller Zustand: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476F2136-4FAE-4E45-AB53-C10535B9FE8D}"/>
              </a:ext>
            </a:extLst>
          </p:cNvPr>
          <p:cNvSpPr txBox="1"/>
          <p:nvPr/>
        </p:nvSpPr>
        <p:spPr>
          <a:xfrm>
            <a:off x="3452606" y="2253280"/>
            <a:ext cx="4243594" cy="553998"/>
          </a:xfrm>
          <a:prstGeom prst="rect">
            <a:avLst/>
          </a:prstGeom>
          <a:noFill/>
        </p:spPr>
        <p:txBody>
          <a:bodyPr wrap="none" lIns="36000" bIns="0" rtlCol="0">
            <a:spAutoFit/>
          </a:bodyPr>
          <a:lstStyle/>
          <a:p>
            <a:r>
              <a:rPr lang="de-DE" sz="900" dirty="0">
                <a:ln w="3175">
                  <a:noFill/>
                </a:ln>
                <a:solidFill>
                  <a:schemeClr val="tx2"/>
                </a:solidFill>
                <a:latin typeface="Muli Light" panose="02000303000000000000" pitchFamily="2" charset="77"/>
              </a:rPr>
              <a:t>Die folgende(</a:t>
            </a:r>
            <a:r>
              <a:rPr lang="de-DE" sz="900" dirty="0" err="1">
                <a:ln w="3175">
                  <a:noFill/>
                </a:ln>
                <a:solidFill>
                  <a:schemeClr val="tx2"/>
                </a:solidFill>
                <a:latin typeface="Muli Light" panose="02000303000000000000" pitchFamily="2" charset="77"/>
              </a:rPr>
              <a:t>n</a:t>
            </a:r>
            <a:r>
              <a:rPr lang="de-DE" sz="900" dirty="0">
                <a:ln w="3175">
                  <a:noFill/>
                </a:ln>
                <a:solidFill>
                  <a:schemeClr val="tx2"/>
                </a:solidFill>
                <a:latin typeface="Muli Light" panose="02000303000000000000" pitchFamily="2" charset="77"/>
              </a:rPr>
              <a:t>) Kontamination(en) wurden neu zugewiesen zu Bett </a:t>
            </a:r>
            <a:r>
              <a:rPr lang="de-DE" sz="900" b="1" dirty="0">
                <a:ln w="3175">
                  <a:noFill/>
                </a:ln>
                <a:solidFill>
                  <a:schemeClr val="tx2"/>
                </a:solidFill>
                <a:latin typeface="Muli" panose="02000503000000000000" pitchFamily="2" charset="77"/>
              </a:rPr>
              <a:t>B-1030:</a:t>
            </a:r>
          </a:p>
          <a:p>
            <a:r>
              <a:rPr lang="de-DE" sz="1000" b="1" dirty="0">
                <a:ln w="3175">
                  <a:noFill/>
                </a:ln>
                <a:latin typeface="Muli" panose="02000503000000000000" pitchFamily="2" charset="77"/>
              </a:rPr>
              <a:t>▸</a:t>
            </a:r>
            <a:r>
              <a:rPr lang="de-DE" sz="900" b="1" dirty="0">
                <a:ln w="3175">
                  <a:noFill/>
                </a:ln>
                <a:solidFill>
                  <a:srgbClr val="C00000"/>
                </a:solidFill>
                <a:latin typeface="Muli" panose="02000503000000000000" pitchFamily="2" charset="77"/>
              </a:rPr>
              <a:t>Covid-19 </a:t>
            </a:r>
            <a:r>
              <a:rPr lang="de-DE" sz="900" dirty="0">
                <a:ln w="3175">
                  <a:noFill/>
                </a:ln>
                <a:solidFill>
                  <a:srgbClr val="C00000"/>
                </a:solidFill>
                <a:latin typeface="Muli" panose="02000503000000000000" pitchFamily="2" charset="77"/>
              </a:rPr>
              <a:t> </a:t>
            </a:r>
            <a:r>
              <a:rPr lang="de-DE" sz="900" dirty="0">
                <a:ln w="3175">
                  <a:noFill/>
                </a:ln>
                <a:solidFill>
                  <a:srgbClr val="000000"/>
                </a:solidFill>
                <a:latin typeface="Muli" panose="02000503000000000000" pitchFamily="2" charset="77"/>
              </a:rPr>
              <a:t>(gemeldet von Benutzer Stationsrechner (LUITS))</a:t>
            </a:r>
            <a:endParaRPr lang="de-DE" sz="400" dirty="0">
              <a:ln w="3175">
                <a:noFill/>
              </a:ln>
              <a:solidFill>
                <a:srgbClr val="000000"/>
              </a:solidFill>
              <a:latin typeface="Muli" panose="02000503000000000000" pitchFamily="2" charset="77"/>
            </a:endParaRPr>
          </a:p>
          <a:p>
            <a:br>
              <a:rPr lang="de-DE" sz="400" b="1" dirty="0">
                <a:ln w="1270">
                  <a:noFill/>
                </a:ln>
                <a:solidFill>
                  <a:schemeClr val="tx2"/>
                </a:solidFill>
                <a:latin typeface="Muli" panose="02000503000000000000" pitchFamily="2" charset="77"/>
              </a:rPr>
            </a:br>
            <a:r>
              <a:rPr lang="de-DE" sz="900" b="1" dirty="0">
                <a:ln w="1270">
                  <a:noFill/>
                </a:ln>
                <a:solidFill>
                  <a:schemeClr val="tx2"/>
                </a:solidFill>
                <a:latin typeface="Muli" panose="02000503000000000000" pitchFamily="2" charset="77"/>
              </a:rPr>
              <a:t>Details zu Produkt:</a:t>
            </a:r>
            <a:endParaRPr lang="de-DE" sz="1000" b="1" dirty="0">
              <a:ln w="1270">
                <a:noFill/>
              </a:ln>
              <a:solidFill>
                <a:schemeClr val="tx2"/>
              </a:solidFill>
              <a:latin typeface="Muli" panose="02000503000000000000" pitchFamily="2" charset="77"/>
            </a:endParaRPr>
          </a:p>
        </p:txBody>
      </p: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332923A4-5AEA-264D-AD01-CC3038EA6CFA}"/>
              </a:ext>
            </a:extLst>
          </p:cNvPr>
          <p:cNvCxnSpPr>
            <a:cxnSpLocks/>
          </p:cNvCxnSpPr>
          <p:nvPr/>
        </p:nvCxnSpPr>
        <p:spPr>
          <a:xfrm rot="19800000" flipV="1">
            <a:off x="7853629" y="3752524"/>
            <a:ext cx="0" cy="360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FDD4D2E9-D059-BE46-9068-100F7A2453FA}"/>
              </a:ext>
            </a:extLst>
          </p:cNvPr>
          <p:cNvCxnSpPr>
            <a:cxnSpLocks/>
          </p:cNvCxnSpPr>
          <p:nvPr/>
        </p:nvCxnSpPr>
        <p:spPr>
          <a:xfrm rot="19800000" flipV="1">
            <a:off x="7625029" y="3752524"/>
            <a:ext cx="0" cy="360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A261241B-E770-CB46-B04B-F9AF7308216E}"/>
              </a:ext>
            </a:extLst>
          </p:cNvPr>
          <p:cNvSpPr/>
          <p:nvPr/>
        </p:nvSpPr>
        <p:spPr>
          <a:xfrm rot="10800000" flipV="1">
            <a:off x="642626" y="3867150"/>
            <a:ext cx="2252974" cy="685800"/>
          </a:xfrm>
          <a:prstGeom prst="roundRect">
            <a:avLst>
              <a:gd name="adj" fmla="val 10134"/>
            </a:avLst>
          </a:prstGeom>
          <a:solidFill>
            <a:srgbClr val="F8F6F8"/>
          </a:solidFill>
          <a:ln w="19050">
            <a:solidFill>
              <a:schemeClr val="accent6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de-DE" sz="1400" spc="-30" dirty="0">
                <a:solidFill>
                  <a:schemeClr val="tx1"/>
                </a:solidFill>
              </a:rPr>
              <a:t>Option zur Ausweitung der Kennzeichnung auf weitere/ </a:t>
            </a:r>
            <a:br>
              <a:rPr lang="de-DE" sz="1400" spc="-30" dirty="0">
                <a:solidFill>
                  <a:schemeClr val="tx1"/>
                </a:solidFill>
              </a:rPr>
            </a:br>
            <a:r>
              <a:rPr lang="de-DE" sz="1400" spc="-30" dirty="0">
                <a:solidFill>
                  <a:schemeClr val="tx1"/>
                </a:solidFill>
              </a:rPr>
              <a:t>alle Produkte im selben Raum</a:t>
            </a:r>
            <a:endParaRPr lang="de-DE" sz="1600" spc="-30" dirty="0">
              <a:solidFill>
                <a:schemeClr val="tx1"/>
              </a:solidFill>
            </a:endParaRPr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1CCA2134-E98F-8945-94FE-EA812478EDB1}"/>
              </a:ext>
            </a:extLst>
          </p:cNvPr>
          <p:cNvSpPr/>
          <p:nvPr/>
        </p:nvSpPr>
        <p:spPr>
          <a:xfrm rot="10800000" flipV="1">
            <a:off x="5544000" y="4026880"/>
            <a:ext cx="3096000" cy="720000"/>
          </a:xfrm>
          <a:prstGeom prst="roundRect">
            <a:avLst>
              <a:gd name="adj" fmla="val 10134"/>
            </a:avLst>
          </a:prstGeom>
          <a:solidFill>
            <a:srgbClr val="F8F6F8"/>
          </a:solidFill>
          <a:ln w="254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de-DE" sz="1400" b="1" i="1" spc="-30" dirty="0">
                <a:solidFill>
                  <a:schemeClr val="tx1"/>
                </a:solidFill>
              </a:rPr>
              <a:t>Push Mail </a:t>
            </a:r>
            <a:r>
              <a:rPr lang="de-DE" sz="1400" b="1" i="1" spc="-30" dirty="0" err="1">
                <a:solidFill>
                  <a:schemeClr val="tx1"/>
                </a:solidFill>
              </a:rPr>
              <a:t>Alerts</a:t>
            </a:r>
            <a:r>
              <a:rPr lang="de-DE" sz="1400" b="1" i="1" spc="-30" dirty="0">
                <a:solidFill>
                  <a:schemeClr val="tx1"/>
                </a:solidFill>
              </a:rPr>
              <a:t> </a:t>
            </a:r>
            <a:r>
              <a:rPr lang="de-DE" sz="1400" spc="-30" dirty="0">
                <a:solidFill>
                  <a:schemeClr val="tx1"/>
                </a:solidFill>
              </a:rPr>
              <a:t>für neu gemeldete Kontaminationen zur Ausbruchs- und </a:t>
            </a:r>
            <a:br>
              <a:rPr lang="de-DE" sz="1400" spc="-30" dirty="0">
                <a:solidFill>
                  <a:schemeClr val="tx1"/>
                </a:solidFill>
              </a:rPr>
            </a:br>
            <a:r>
              <a:rPr lang="de-DE" sz="1400" spc="-30" dirty="0">
                <a:solidFill>
                  <a:schemeClr val="tx1"/>
                </a:solidFill>
              </a:rPr>
              <a:t>Infekt-Kontrolle, justierbar nach </a:t>
            </a:r>
            <a:r>
              <a:rPr lang="de-DE" sz="1400" spc="-30" dirty="0" err="1">
                <a:solidFill>
                  <a:schemeClr val="tx1"/>
                </a:solidFill>
              </a:rPr>
              <a:t>Infektstufe</a:t>
            </a:r>
            <a:endParaRPr lang="de-DE" sz="1600" spc="-30" dirty="0">
              <a:solidFill>
                <a:schemeClr val="tx1"/>
              </a:solidFill>
            </a:endParaRP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7E54AE08-855B-7745-AED8-F48A93603CAB}"/>
              </a:ext>
            </a:extLst>
          </p:cNvPr>
          <p:cNvSpPr txBox="1"/>
          <p:nvPr/>
        </p:nvSpPr>
        <p:spPr>
          <a:xfrm>
            <a:off x="4269000" y="1444200"/>
            <a:ext cx="2168812" cy="276999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de-DE" sz="1200" b="1" dirty="0">
                <a:solidFill>
                  <a:schemeClr val="bg1">
                    <a:lumMod val="75000"/>
                  </a:schemeClr>
                </a:solidFill>
                <a:latin typeface="Muli" panose="02000503000000000000" pitchFamily="2" charset="77"/>
              </a:rPr>
              <a:t>noreply@clinaris.com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0E5583E9-E70B-3B4F-8132-11A29B6FE1AA}"/>
              </a:ext>
            </a:extLst>
          </p:cNvPr>
          <p:cNvSpPr txBox="1"/>
          <p:nvPr/>
        </p:nvSpPr>
        <p:spPr>
          <a:xfrm>
            <a:off x="5715000" y="2808000"/>
            <a:ext cx="1332000" cy="1224000"/>
          </a:xfrm>
          <a:prstGeom prst="rect">
            <a:avLst/>
          </a:prstGeom>
          <a:noFill/>
        </p:spPr>
        <p:txBody>
          <a:bodyPr wrap="square" lIns="36000" tIns="36000" rIns="72000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Belegt seit: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Kontaminiert seit:</a:t>
            </a:r>
          </a:p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Letzte </a:t>
            </a:r>
            <a:r>
              <a:rPr lang="de-DE" sz="800" spc="-3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Aufbereit</a:t>
            </a: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. (stand.):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Letzte </a:t>
            </a:r>
            <a:r>
              <a:rPr lang="de-DE" sz="800" spc="-3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Aufbereit</a:t>
            </a: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. (kompl.):</a:t>
            </a:r>
          </a:p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Vorhandene(</a:t>
            </a:r>
            <a:r>
              <a:rPr lang="de-DE" sz="800" spc="-3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r</a:t>
            </a: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) Defekt(</a:t>
            </a:r>
            <a:r>
              <a:rPr lang="de-DE" sz="800" spc="-3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e</a:t>
            </a: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):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Letzter Defekt:</a:t>
            </a:r>
          </a:p>
          <a:p>
            <a:pPr algn="r">
              <a:spcBef>
                <a:spcPts val="400"/>
              </a:spcBef>
            </a:pP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Anz. aller Defekte bisher:</a:t>
            </a:r>
            <a:b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</a:br>
            <a:r>
              <a:rPr lang="de-DE" sz="800" spc="-3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uli Light" panose="02000303000000000000" pitchFamily="2" charset="77"/>
              </a:rPr>
              <a:t>Durchschnitt für Modell: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6697A13-F9F7-ED4C-9A16-1D6EE8838E8D}"/>
              </a:ext>
            </a:extLst>
          </p:cNvPr>
          <p:cNvSpPr txBox="1"/>
          <p:nvPr/>
        </p:nvSpPr>
        <p:spPr>
          <a:xfrm>
            <a:off x="4495800" y="2808000"/>
            <a:ext cx="1389948" cy="1015663"/>
          </a:xfrm>
          <a:prstGeom prst="rect">
            <a:avLst/>
          </a:prstGeom>
          <a:noFill/>
        </p:spPr>
        <p:txBody>
          <a:bodyPr wrap="square" lIns="36000" tIns="36000" r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de-DE" sz="800" b="1" dirty="0">
                <a:ln w="1270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Stiegelmeier SI</a:t>
            </a:r>
            <a:br>
              <a:rPr lang="de-DE" sz="800" b="1" dirty="0">
                <a:ln w="1270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1270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PN12345678</a:t>
            </a:r>
            <a:br>
              <a:rPr lang="de-DE" sz="800" b="1" dirty="0">
                <a:ln w="1270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1270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B-1030</a:t>
            </a:r>
          </a:p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Klinikbett elektrisch</a:t>
            </a:r>
            <a:b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25.02.2022</a:t>
            </a:r>
          </a:p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01.10.2016 (-1.826 Tage)</a:t>
            </a:r>
            <a:b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439 Tage</a:t>
            </a:r>
          </a:p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LUITS R.6.028 Fenster li.</a:t>
            </a:r>
            <a:b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Belegt, </a:t>
            </a:r>
            <a:r>
              <a:rPr lang="de-DE" sz="800" b="1" dirty="0">
                <a:ln w="3175">
                  <a:noFill/>
                </a:ln>
                <a:solidFill>
                  <a:srgbClr val="C00000"/>
                </a:solidFill>
                <a:latin typeface="Muli SemiBold" panose="02000503000000000000" pitchFamily="2" charset="77"/>
              </a:rPr>
              <a:t>kontaminiert</a:t>
            </a: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 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E3C37DA3-1417-DF4E-81E1-D76FF066B46F}"/>
              </a:ext>
            </a:extLst>
          </p:cNvPr>
          <p:cNvSpPr txBox="1"/>
          <p:nvPr/>
        </p:nvSpPr>
        <p:spPr>
          <a:xfrm>
            <a:off x="7020000" y="2808000"/>
            <a:ext cx="1602986" cy="1015663"/>
          </a:xfrm>
          <a:prstGeom prst="rect">
            <a:avLst/>
          </a:prstGeom>
          <a:noFill/>
        </p:spPr>
        <p:txBody>
          <a:bodyPr wrap="square" lIns="36000" tIns="36000" rIns="0" rtlCol="0">
            <a:noAutofit/>
          </a:bodyPr>
          <a:lstStyle/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latin typeface="Muli SemiBold" panose="02000503000000000000" pitchFamily="2" charset="77"/>
              </a:rPr>
              <a:t>04.09,2020  11:23</a:t>
            </a:r>
            <a:br>
              <a:rPr lang="de-DE" sz="800" b="1" dirty="0">
                <a:ln w="3175">
                  <a:noFill/>
                </a:ln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latin typeface="Muli SemiBold" panose="02000503000000000000" pitchFamily="2" charset="77"/>
              </a:rPr>
              <a:t>19.09.2020  07:36  </a:t>
            </a:r>
            <a:r>
              <a:rPr lang="de-DE" sz="800" dirty="0">
                <a:ln w="3175">
                  <a:noFill/>
                </a:ln>
                <a:latin typeface="Muli Light" panose="02000303000000000000" pitchFamily="2" charset="77"/>
              </a:rPr>
              <a:t>(Covid-19)</a:t>
            </a:r>
          </a:p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02.09.2020  08:46  </a:t>
            </a:r>
            <a:r>
              <a:rPr lang="de-DE" sz="800" dirty="0">
                <a:ln w="3175">
                  <a:noFill/>
                </a:ln>
                <a:solidFill>
                  <a:schemeClr val="tx2"/>
                </a:solidFill>
                <a:latin typeface="Muli Light" panose="02000303000000000000" pitchFamily="2" charset="77"/>
              </a:rPr>
              <a:t>(46 total)</a:t>
            </a:r>
            <a:b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03.08.2020  16:13  </a:t>
            </a:r>
            <a:r>
              <a:rPr lang="de-DE" sz="800" dirty="0">
                <a:ln w="3175">
                  <a:noFill/>
                </a:ln>
                <a:solidFill>
                  <a:schemeClr val="tx2"/>
                </a:solidFill>
                <a:latin typeface="Muli Light" panose="02000303000000000000" pitchFamily="2" charset="77"/>
              </a:rPr>
              <a:t>(9 total)</a:t>
            </a:r>
          </a:p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keine</a:t>
            </a:r>
            <a:b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Verstellbarkeit </a:t>
            </a:r>
            <a:r>
              <a:rPr lang="de-DE" sz="800" dirty="0">
                <a:ln w="3175">
                  <a:noFill/>
                </a:ln>
                <a:solidFill>
                  <a:schemeClr val="tx2"/>
                </a:solidFill>
                <a:latin typeface="Muli Light" panose="02000303000000000000" pitchFamily="2" charset="77"/>
              </a:rPr>
              <a:t>(insg. 4-mal)</a:t>
            </a:r>
          </a:p>
          <a:p>
            <a:pPr>
              <a:spcBef>
                <a:spcPts val="400"/>
              </a:spcBef>
            </a:pP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13 </a:t>
            </a:r>
            <a:b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</a:br>
            <a:r>
              <a:rPr lang="de-DE" sz="800" b="1" dirty="0">
                <a:ln w="3175">
                  <a:noFill/>
                </a:ln>
                <a:solidFill>
                  <a:schemeClr val="tx2"/>
                </a:solidFill>
                <a:latin typeface="Muli SemiBold" panose="02000503000000000000" pitchFamily="2" charset="77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25461559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455A943-D1FB-4744-A8EB-EFC66BB7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7564"/>
            <a:ext cx="8640000" cy="576000"/>
          </a:xfrm>
        </p:spPr>
        <p:txBody>
          <a:bodyPr/>
          <a:lstStyle/>
          <a:p>
            <a:r>
              <a:rPr lang="en-US" b="1" dirty="0"/>
              <a:t>HPM</a:t>
            </a:r>
            <a:r>
              <a:rPr lang="de-DE" dirty="0"/>
              <a:t>®</a:t>
            </a:r>
            <a:r>
              <a:rPr lang="en-US" dirty="0"/>
              <a:t> </a:t>
            </a:r>
            <a:r>
              <a:rPr lang="de-DE" dirty="0"/>
              <a:t>Sichere Kennzeichnung des Kontaminationsstatus</a:t>
            </a:r>
          </a:p>
        </p:txBody>
      </p:sp>
      <p:sp>
        <p:nvSpPr>
          <p:cNvPr id="23" name="TextBox 2276">
            <a:extLst>
              <a:ext uri="{FF2B5EF4-FFF2-40B4-BE49-F238E27FC236}">
                <a16:creationId xmlns:a16="http://schemas.microsoft.com/office/drawing/2014/main" id="{1FEDCD41-290E-0F40-8452-43B8400C3AE3}"/>
              </a:ext>
            </a:extLst>
          </p:cNvPr>
          <p:cNvSpPr txBox="1"/>
          <p:nvPr/>
        </p:nvSpPr>
        <p:spPr>
          <a:xfrm>
            <a:off x="5029200" y="1008000"/>
            <a:ext cx="3600000" cy="3780000"/>
          </a:xfrm>
          <a:prstGeom prst="roundRect">
            <a:avLst>
              <a:gd name="adj" fmla="val 3769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rtlCol="0" anchor="ctr">
            <a:noAutofit/>
          </a:bodyPr>
          <a:lstStyle/>
          <a:p>
            <a:pPr marL="185738" indent="-176213">
              <a:spcBef>
                <a:spcPts val="900"/>
              </a:spcBef>
              <a:buSzPct val="100000"/>
              <a:buFont typeface="Wingdings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Mit Zuweisung der Kontamination wird exakt Art und Umfang der späteren Aufbereitung festgelegt</a:t>
            </a:r>
          </a:p>
          <a:p>
            <a:pPr marL="185738" indent="-176213">
              <a:spcBef>
                <a:spcPts val="900"/>
              </a:spcBef>
              <a:buSzPct val="100000"/>
              <a:buFont typeface="Wingdings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Sind einem Produkt mehrere Keim-arten bzw. Kontaminationen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zuge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-wiesen, bestimmt die höchste Infekt-stufe darunter Art und Umfang der Aufbereitung</a:t>
            </a:r>
          </a:p>
          <a:p>
            <a:pPr marL="185738" indent="-176213">
              <a:spcBef>
                <a:spcPts val="900"/>
              </a:spcBef>
              <a:buSzPct val="100000"/>
              <a:buFont typeface="Wingdings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Das Recht zur Rücknahme von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zuge-wiesenen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Kontaminationen kann für jeden Benutzer individuell gewährt oder verweigert werden (für erhöhte Prozess-Sicherheit)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B9F05B8-C99A-CA45-BB99-CE9B7AC92F90}"/>
              </a:ext>
            </a:extLst>
          </p:cNvPr>
          <p:cNvGrpSpPr/>
          <p:nvPr/>
        </p:nvGrpSpPr>
        <p:grpSpPr>
          <a:xfrm>
            <a:off x="432801" y="1080001"/>
            <a:ext cx="4320000" cy="3452627"/>
            <a:chOff x="432801" y="1080001"/>
            <a:chExt cx="4320000" cy="3452627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E9D589E-81EC-CD4F-AC6E-2239263BAF75}"/>
                </a:ext>
              </a:extLst>
            </p:cNvPr>
            <p:cNvGrpSpPr/>
            <p:nvPr/>
          </p:nvGrpSpPr>
          <p:grpSpPr>
            <a:xfrm>
              <a:off x="986749" y="3490179"/>
              <a:ext cx="3212105" cy="1042449"/>
              <a:chOff x="1666360" y="3810567"/>
              <a:chExt cx="2315206" cy="1021739"/>
            </a:xfrm>
          </p:grpSpPr>
          <p:sp>
            <p:nvSpPr>
              <p:cNvPr id="14" name="Trapez 13">
                <a:extLst>
                  <a:ext uri="{FF2B5EF4-FFF2-40B4-BE49-F238E27FC236}">
                    <a16:creationId xmlns:a16="http://schemas.microsoft.com/office/drawing/2014/main" id="{37CEAEFA-DB5F-3C47-A849-8C715575409C}"/>
                  </a:ext>
                </a:extLst>
              </p:cNvPr>
              <p:cNvSpPr/>
              <p:nvPr/>
            </p:nvSpPr>
            <p:spPr>
              <a:xfrm>
                <a:off x="2620118" y="3810567"/>
                <a:ext cx="365320" cy="6096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21B17BBC-9662-134F-A697-08D17ED90081}"/>
                  </a:ext>
                </a:extLst>
              </p:cNvPr>
              <p:cNvGrpSpPr/>
              <p:nvPr/>
            </p:nvGrpSpPr>
            <p:grpSpPr>
              <a:xfrm rot="16200000">
                <a:off x="2505539" y="3356279"/>
                <a:ext cx="636848" cy="2315206"/>
                <a:chOff x="4677173" y="-460353"/>
                <a:chExt cx="5148000" cy="3024000"/>
              </a:xfr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</p:grpSpPr>
            <p:sp>
              <p:nvSpPr>
                <p:cNvPr id="16" name="Abgerundetes Rechteck 15">
                  <a:extLst>
                    <a:ext uri="{FF2B5EF4-FFF2-40B4-BE49-F238E27FC236}">
                      <a16:creationId xmlns:a16="http://schemas.microsoft.com/office/drawing/2014/main" id="{DB64FA29-3975-3649-97A2-AC18E7880B1E}"/>
                    </a:ext>
                  </a:extLst>
                </p:cNvPr>
                <p:cNvSpPr/>
                <p:nvPr/>
              </p:nvSpPr>
              <p:spPr>
                <a:xfrm>
                  <a:off x="4677173" y="-460353"/>
                  <a:ext cx="5148000" cy="3024000"/>
                </a:xfrm>
                <a:prstGeom prst="roundRect">
                  <a:avLst/>
                </a:prstGeom>
                <a:grpFill/>
                <a:ln w="114300" cap="rnd">
                  <a:noFill/>
                </a:ln>
                <a:sp3d extrusionH="44450" prstMaterial="metal">
                  <a:bevelT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Abgerundetes Rechteck 16">
                  <a:extLst>
                    <a:ext uri="{FF2B5EF4-FFF2-40B4-BE49-F238E27FC236}">
                      <a16:creationId xmlns:a16="http://schemas.microsoft.com/office/drawing/2014/main" id="{9CA15D49-BACF-774D-85E2-EA24D4E92F93}"/>
                    </a:ext>
                  </a:extLst>
                </p:cNvPr>
                <p:cNvSpPr/>
                <p:nvPr/>
              </p:nvSpPr>
              <p:spPr>
                <a:xfrm>
                  <a:off x="4727221" y="-406353"/>
                  <a:ext cx="5047905" cy="2916000"/>
                </a:xfrm>
                <a:prstGeom prst="roundRect">
                  <a:avLst>
                    <a:gd name="adj" fmla="val 4670"/>
                  </a:avLst>
                </a:prstGeom>
                <a:grpFill/>
                <a:ln w="12700">
                  <a:noFill/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CA2DA3C4-C90C-E147-997D-2246F83D3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801" y="1080001"/>
              <a:ext cx="4320000" cy="2616608"/>
            </a:xfrm>
            <a:prstGeom prst="roundRect">
              <a:avLst>
                <a:gd name="adj" fmla="val 2944"/>
              </a:avLst>
            </a:prstGeom>
            <a:solidFill>
              <a:schemeClr val="bg1"/>
            </a:solidFill>
            <a:ln w="114300" cap="rnd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ood" dir="t"/>
            </a:scene3d>
            <a:sp3d extrusionH="50800" contourW="31750" prstMaterial="metal">
              <a:bevelT w="152400" h="254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609DC0E-6AB7-C74D-910C-97971694F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654" y="1148398"/>
              <a:ext cx="4193283" cy="24824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BE77D0A-1B42-4842-BC4B-FCD5382EC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641" y="1684672"/>
              <a:ext cx="792215" cy="201278"/>
            </a:xfrm>
            <a:prstGeom prst="rect">
              <a:avLst/>
            </a:prstGeom>
            <a:effectLst/>
          </p:spPr>
        </p:pic>
      </p:grp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F37FF817-5671-E746-9FA4-C02171E48CAC}"/>
              </a:ext>
            </a:extLst>
          </p:cNvPr>
          <p:cNvSpPr/>
          <p:nvPr/>
        </p:nvSpPr>
        <p:spPr>
          <a:xfrm>
            <a:off x="381000" y="3339715"/>
            <a:ext cx="4320000" cy="648000"/>
          </a:xfrm>
          <a:prstGeom prst="wedgeRoundRectCallout">
            <a:avLst>
              <a:gd name="adj1" fmla="val -2754"/>
              <a:gd name="adj2" fmla="val -85357"/>
              <a:gd name="adj3" fmla="val 16667"/>
            </a:avLst>
          </a:prstGeom>
          <a:solidFill>
            <a:srgbClr val="F8F6F8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54000" rtlCol="0" anchor="ctr" anchorCtr="1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Spezieller </a:t>
            </a:r>
            <a:r>
              <a:rPr lang="de-DE" sz="1600" dirty="0" err="1">
                <a:solidFill>
                  <a:schemeClr val="tx1"/>
                </a:solidFill>
              </a:rPr>
              <a:t>WebView</a:t>
            </a:r>
            <a:r>
              <a:rPr lang="de-DE" sz="1600" dirty="0">
                <a:solidFill>
                  <a:schemeClr val="tx1"/>
                </a:solidFill>
              </a:rPr>
              <a:t> zur Anzeige des aktuellen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Infekt-Status einer Klinik mit Angabe der Infekt-Ar</a:t>
            </a:r>
            <a:r>
              <a:rPr lang="de-DE" sz="1400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056535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01DAE-9E66-1C4C-B151-FD6ACCAC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HPM®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CLINARIS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3403568-C191-9044-ACA2-E8594BEF0A61}"/>
              </a:ext>
            </a:extLst>
          </p:cNvPr>
          <p:cNvSpPr/>
          <p:nvPr/>
        </p:nvSpPr>
        <p:spPr>
          <a:xfrm>
            <a:off x="4595400" y="2099478"/>
            <a:ext cx="2612656" cy="1411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082BD9-BDD4-B543-ADD8-326B5403802C}"/>
              </a:ext>
            </a:extLst>
          </p:cNvPr>
          <p:cNvSpPr/>
          <p:nvPr/>
        </p:nvSpPr>
        <p:spPr>
          <a:xfrm>
            <a:off x="1519091" y="2099478"/>
            <a:ext cx="2612656" cy="1411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E04308-2F98-F544-AB57-0D1FE77E68EA}"/>
              </a:ext>
            </a:extLst>
          </p:cNvPr>
          <p:cNvSpPr txBox="1"/>
          <p:nvPr/>
        </p:nvSpPr>
        <p:spPr>
          <a:xfrm>
            <a:off x="1519091" y="1611317"/>
            <a:ext cx="56889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9A62FD-695B-DD44-973B-45245181124C}"/>
              </a:ext>
            </a:extLst>
          </p:cNvPr>
          <p:cNvSpPr txBox="1"/>
          <p:nvPr/>
        </p:nvSpPr>
        <p:spPr>
          <a:xfrm>
            <a:off x="2547791" y="15811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Krankenhäuser und Pflegeheime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1EDDC2-C001-6846-9D34-0D1FE4222F0D}"/>
              </a:ext>
            </a:extLst>
          </p:cNvPr>
          <p:cNvSpPr/>
          <p:nvPr/>
        </p:nvSpPr>
        <p:spPr>
          <a:xfrm>
            <a:off x="3581400" y="3135317"/>
            <a:ext cx="1742064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3D3805-F2AB-7847-BA66-50144DD93BFE}"/>
              </a:ext>
            </a:extLst>
          </p:cNvPr>
          <p:cNvSpPr txBox="1"/>
          <p:nvPr/>
        </p:nvSpPr>
        <p:spPr>
          <a:xfrm>
            <a:off x="3884807" y="3287717"/>
            <a:ext cx="120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Alle Daten </a:t>
            </a:r>
          </a:p>
          <a:p>
            <a:pPr algn="ctr"/>
            <a:r>
              <a:rPr lang="de-DE" dirty="0"/>
              <a:t>in Echtzeit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A78232-FB63-1D4C-97DB-D57322441488}"/>
              </a:ext>
            </a:extLst>
          </p:cNvPr>
          <p:cNvSpPr txBox="1"/>
          <p:nvPr/>
        </p:nvSpPr>
        <p:spPr>
          <a:xfrm>
            <a:off x="1549254" y="208642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Digitale Hygienelösungen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D57582-15D0-6443-B3D0-3324336BDD56}"/>
              </a:ext>
            </a:extLst>
          </p:cNvPr>
          <p:cNvSpPr txBox="1"/>
          <p:nvPr/>
        </p:nvSpPr>
        <p:spPr>
          <a:xfrm>
            <a:off x="4643291" y="2099478"/>
            <a:ext cx="232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Asset-Tracking mit BLE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FDF769A0-773C-0F4F-8771-406F80285C0C}"/>
              </a:ext>
            </a:extLst>
          </p:cNvPr>
          <p:cNvSpPr/>
          <p:nvPr/>
        </p:nvSpPr>
        <p:spPr>
          <a:xfrm>
            <a:off x="1545126" y="2532535"/>
            <a:ext cx="25647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5880B"/>
              </a:buClr>
              <a:buFont typeface="Wingdings" pitchFamily="2" charset="2"/>
              <a:buChar char="ü"/>
              <a:defRPr/>
            </a:pPr>
            <a:r>
              <a:rPr lang="de-DE" altLang="x-none" dirty="0">
                <a:solidFill>
                  <a:srgbClr val="FF0000"/>
                </a:solidFill>
              </a:rPr>
              <a:t>Bettenaufbereitung</a:t>
            </a:r>
          </a:p>
          <a:p>
            <a:pPr marL="342900" indent="-342900">
              <a:spcAft>
                <a:spcPts val="1800"/>
              </a:spcAft>
              <a:buClr>
                <a:srgbClr val="05880B"/>
              </a:buClr>
              <a:buFont typeface="Wingdings" pitchFamily="2" charset="2"/>
              <a:buChar char="ü"/>
              <a:defRPr/>
            </a:pPr>
            <a:r>
              <a:rPr lang="de-DE" altLang="x-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Raumaufbereitung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E197A26F-309D-6142-BF33-BDDA07FE2130}"/>
              </a:ext>
            </a:extLst>
          </p:cNvPr>
          <p:cNvSpPr/>
          <p:nvPr/>
        </p:nvSpPr>
        <p:spPr>
          <a:xfrm>
            <a:off x="4643291" y="2537103"/>
            <a:ext cx="2564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5880B"/>
              </a:buClr>
              <a:buFont typeface="Wingdings" pitchFamily="2" charset="2"/>
              <a:buChar char="ü"/>
              <a:defRPr/>
            </a:pPr>
            <a:r>
              <a:rPr lang="de-DE" altLang="x-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Medizinprodukte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30E31E1-9DCE-8B4B-A15D-2B3BA7DBDEBD}"/>
              </a:ext>
            </a:extLst>
          </p:cNvPr>
          <p:cNvSpPr txBox="1"/>
          <p:nvPr/>
        </p:nvSpPr>
        <p:spPr>
          <a:xfrm>
            <a:off x="1064928" y="4248150"/>
            <a:ext cx="908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Standort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CEDBAAB-87AB-324B-99E2-431F0BFC4218}"/>
              </a:ext>
            </a:extLst>
          </p:cNvPr>
          <p:cNvSpPr txBox="1"/>
          <p:nvPr/>
        </p:nvSpPr>
        <p:spPr>
          <a:xfrm>
            <a:off x="2147861" y="4248150"/>
            <a:ext cx="1355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Hygienestatus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6B9A13-8C55-C641-951E-F204C4FCCB52}"/>
              </a:ext>
            </a:extLst>
          </p:cNvPr>
          <p:cNvSpPr txBox="1"/>
          <p:nvPr/>
        </p:nvSpPr>
        <p:spPr>
          <a:xfrm>
            <a:off x="3524961" y="4248150"/>
            <a:ext cx="1872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Technischer Zustand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5646442-DD78-9E4F-BBFE-09F3DBAD6BC3}"/>
              </a:ext>
            </a:extLst>
          </p:cNvPr>
          <p:cNvSpPr txBox="1"/>
          <p:nvPr/>
        </p:nvSpPr>
        <p:spPr>
          <a:xfrm>
            <a:off x="5475212" y="4248150"/>
            <a:ext cx="1486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Wartungsstatus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28A5F76-43DD-0E4C-9D54-E7221433C2E2}"/>
              </a:ext>
            </a:extLst>
          </p:cNvPr>
          <p:cNvSpPr txBox="1"/>
          <p:nvPr/>
        </p:nvSpPr>
        <p:spPr>
          <a:xfrm>
            <a:off x="7067986" y="4248150"/>
            <a:ext cx="131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Verfügbarkeit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32CFA8-5CA5-1C43-8576-AAA7BF42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028" y="938362"/>
            <a:ext cx="2201132" cy="5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8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F30129-7B21-074D-A12C-A9BD240E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HPM</a:t>
            </a:r>
            <a:r>
              <a:rPr lang="de-DE" dirty="0"/>
              <a:t>®</a:t>
            </a:r>
            <a:r>
              <a:rPr lang="de-DE" b="1" dirty="0"/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Einfache mobile technische 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Kontrollen</a:t>
            </a:r>
            <a:endParaRPr lang="de-DE" b="1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AB6A541-463A-E24E-8E5B-CA5EE86F7370}"/>
              </a:ext>
            </a:extLst>
          </p:cNvPr>
          <p:cNvGrpSpPr/>
          <p:nvPr/>
        </p:nvGrpSpPr>
        <p:grpSpPr>
          <a:xfrm>
            <a:off x="381000" y="1044000"/>
            <a:ext cx="1798633" cy="3334183"/>
            <a:chOff x="396682" y="1044000"/>
            <a:chExt cx="1798633" cy="3334183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3AE2319-094A-7742-9595-8F251EAC4ED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682" y="1044000"/>
              <a:ext cx="1798633" cy="333418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5BC357F-4CEC-FE4F-BE04-610097A86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99" y="1224000"/>
              <a:ext cx="1602000" cy="2848000"/>
            </a:xfrm>
            <a:prstGeom prst="roundRect">
              <a:avLst>
                <a:gd name="adj" fmla="val 18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B91001E-F90D-CE45-B1E7-20CFA1A37685}"/>
              </a:ext>
            </a:extLst>
          </p:cNvPr>
          <p:cNvGrpSpPr/>
          <p:nvPr/>
        </p:nvGrpSpPr>
        <p:grpSpPr>
          <a:xfrm>
            <a:off x="2514600" y="1044000"/>
            <a:ext cx="1798633" cy="3334183"/>
            <a:chOff x="396682" y="1044000"/>
            <a:chExt cx="1798633" cy="3334183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047D1CB-5F81-6B46-B220-A8C18B93D8C2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682" y="1044000"/>
              <a:ext cx="1798633" cy="3334183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0C59AA0-B709-E84C-A0D0-3FAC37741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999" y="1224000"/>
              <a:ext cx="1602000" cy="2843249"/>
            </a:xfrm>
            <a:prstGeom prst="roundRect">
              <a:avLst>
                <a:gd name="adj" fmla="val 18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3837ACC-8708-5349-8387-9951E2B7847E}"/>
              </a:ext>
            </a:extLst>
          </p:cNvPr>
          <p:cNvGrpSpPr/>
          <p:nvPr/>
        </p:nvGrpSpPr>
        <p:grpSpPr>
          <a:xfrm>
            <a:off x="4677882" y="1044000"/>
            <a:ext cx="1798633" cy="3334183"/>
            <a:chOff x="4836892" y="1044000"/>
            <a:chExt cx="1798633" cy="3334183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456A466-1673-1A4C-A8CD-5D248C2CE7BA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6892" y="1044000"/>
              <a:ext cx="1798633" cy="333418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C0C8EC7-B405-2A4E-A602-EEC6BDA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010" y="1224000"/>
              <a:ext cx="1602000" cy="2848000"/>
            </a:xfrm>
            <a:prstGeom prst="roundRect">
              <a:avLst>
                <a:gd name="adj" fmla="val 18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8126F0D-DB43-2F4B-96C4-06CB6038F2DD}"/>
              </a:ext>
            </a:extLst>
          </p:cNvPr>
          <p:cNvGrpSpPr/>
          <p:nvPr/>
        </p:nvGrpSpPr>
        <p:grpSpPr>
          <a:xfrm>
            <a:off x="6818483" y="1044000"/>
            <a:ext cx="1798633" cy="3334183"/>
            <a:chOff x="7024493" y="1044000"/>
            <a:chExt cx="1798633" cy="3334183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608C3D5-62FC-2949-8FBB-D2E3DFE057B1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4493" y="1044000"/>
              <a:ext cx="1798633" cy="3334183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F7A7201B-9E6A-3948-9D48-5979F0C11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6010" y="1233601"/>
              <a:ext cx="1602000" cy="2848000"/>
            </a:xfrm>
            <a:prstGeom prst="roundRect">
              <a:avLst>
                <a:gd name="adj" fmla="val 180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52400" dist="38100" dir="13500000">
                <a:prstClr val="black">
                  <a:alpha val="20000"/>
                </a:prstClr>
              </a:innerShdw>
            </a:effectLst>
          </p:spPr>
        </p:pic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44CA4D7-11AB-7E4A-AB6B-67E2F9D0239B}"/>
              </a:ext>
            </a:extLst>
          </p:cNvPr>
          <p:cNvSpPr/>
          <p:nvPr/>
        </p:nvSpPr>
        <p:spPr>
          <a:xfrm>
            <a:off x="2640395" y="3615375"/>
            <a:ext cx="1589951" cy="252000"/>
          </a:xfrm>
          <a:prstGeom prst="roundRect">
            <a:avLst>
              <a:gd name="adj" fmla="val 1813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9058119D-6733-3F4C-B6BD-94089EB8136F}"/>
              </a:ext>
            </a:extLst>
          </p:cNvPr>
          <p:cNvSpPr/>
          <p:nvPr/>
        </p:nvSpPr>
        <p:spPr>
          <a:xfrm>
            <a:off x="468000" y="2068853"/>
            <a:ext cx="1404000" cy="252000"/>
          </a:xfrm>
          <a:prstGeom prst="roundRect">
            <a:avLst>
              <a:gd name="adj" fmla="val 1813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winkelte Verbindung 40">
            <a:extLst>
              <a:ext uri="{FF2B5EF4-FFF2-40B4-BE49-F238E27FC236}">
                <a16:creationId xmlns:a16="http://schemas.microsoft.com/office/drawing/2014/main" id="{7CAB92C4-F137-DA4E-8681-6165D4073E0E}"/>
              </a:ext>
            </a:extLst>
          </p:cNvPr>
          <p:cNvCxnSpPr>
            <a:cxnSpLocks/>
          </p:cNvCxnSpPr>
          <p:nvPr/>
        </p:nvCxnSpPr>
        <p:spPr>
          <a:xfrm>
            <a:off x="1874466" y="2194853"/>
            <a:ext cx="756000" cy="1548000"/>
          </a:xfrm>
          <a:prstGeom prst="bentConnector3">
            <a:avLst>
              <a:gd name="adj1" fmla="val 4242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B48EF6-EE79-E848-BB7E-17647DB57777}"/>
              </a:ext>
            </a:extLst>
          </p:cNvPr>
          <p:cNvSpPr/>
          <p:nvPr/>
        </p:nvSpPr>
        <p:spPr>
          <a:xfrm>
            <a:off x="4788000" y="3204000"/>
            <a:ext cx="1536352" cy="216000"/>
          </a:xfrm>
          <a:prstGeom prst="roundRect">
            <a:avLst>
              <a:gd name="adj" fmla="val 1813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winkelte Verbindung 42">
            <a:extLst>
              <a:ext uri="{FF2B5EF4-FFF2-40B4-BE49-F238E27FC236}">
                <a16:creationId xmlns:a16="http://schemas.microsoft.com/office/drawing/2014/main" id="{4A98154A-0FEC-0348-B351-AD77AEA3F454}"/>
              </a:ext>
            </a:extLst>
          </p:cNvPr>
          <p:cNvCxnSpPr>
            <a:cxnSpLocks/>
          </p:cNvCxnSpPr>
          <p:nvPr/>
        </p:nvCxnSpPr>
        <p:spPr>
          <a:xfrm flipV="1">
            <a:off x="4228946" y="3309375"/>
            <a:ext cx="540000" cy="432000"/>
          </a:xfrm>
          <a:prstGeom prst="bentConnector3">
            <a:avLst>
              <a:gd name="adj1" fmla="val 4242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7062A8FA-9BA3-6648-A04D-4552D1F08EFD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00" y="1240809"/>
            <a:ext cx="1602000" cy="416541"/>
          </a:xfrm>
          <a:prstGeom prst="round2SameRect">
            <a:avLst/>
          </a:prstGeom>
          <a:ln>
            <a:noFill/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66A246-19D6-504A-AD82-E538E9D532D5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000" y="1240809"/>
            <a:ext cx="1602000" cy="416541"/>
          </a:xfrm>
          <a:prstGeom prst="round2SameRect">
            <a:avLst/>
          </a:prstGeom>
          <a:ln>
            <a:noFill/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43C63A2-B70F-F34A-8E7F-7F3D0F126E24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198" y="1240809"/>
            <a:ext cx="1602000" cy="416541"/>
          </a:xfrm>
          <a:prstGeom prst="round2SameRect">
            <a:avLst/>
          </a:prstGeom>
          <a:ln>
            <a:noFill/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B5ACBFE-4EA3-7B41-B6C3-165489B7AF78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000" y="1240809"/>
            <a:ext cx="1602000" cy="416541"/>
          </a:xfrm>
          <a:prstGeom prst="round2SameRect">
            <a:avLst/>
          </a:prstGeom>
          <a:ln>
            <a:noFill/>
          </a:ln>
          <a:effectLst>
            <a:innerShdw blurRad="152400" dist="38100" dir="13500000">
              <a:prstClr val="black">
                <a:alpha val="2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0148857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7BBC66-3D11-1247-B77A-45C689AAB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200" y="1214967"/>
            <a:ext cx="1769272" cy="2880000"/>
          </a:xfrm>
          <a:prstGeom prst="roundRect">
            <a:avLst>
              <a:gd name="adj" fmla="val 5362"/>
            </a:avLst>
          </a:prstGeom>
        </p:spPr>
      </p:pic>
      <p:sp>
        <p:nvSpPr>
          <p:cNvPr id="46" name="Titel 2">
            <a:extLst>
              <a:ext uri="{FF2B5EF4-FFF2-40B4-BE49-F238E27FC236}">
                <a16:creationId xmlns:a16="http://schemas.microsoft.com/office/drawing/2014/main" id="{536D664A-4676-9944-8F3D-180B730C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HPM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Optimierung</a:t>
            </a:r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Raumreinigung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6B5A32-6939-FA4C-B2CD-A39C4E83DE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00" y="1214967"/>
            <a:ext cx="1771200" cy="2880000"/>
          </a:xfrm>
          <a:prstGeom prst="roundRect">
            <a:avLst>
              <a:gd name="adj" fmla="val 5362"/>
            </a:avLst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377CF14-FC49-7141-8843-7D166A2FE4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608" y="1428751"/>
            <a:ext cx="1512000" cy="2392538"/>
          </a:xfrm>
          <a:prstGeom prst="roundRect">
            <a:avLst>
              <a:gd name="adj" fmla="val 1921"/>
            </a:avLst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13E7FB-3B95-E44E-83E1-877ABA495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00" y="1429200"/>
            <a:ext cx="1496939" cy="2405944"/>
          </a:xfrm>
          <a:prstGeom prst="roundRect">
            <a:avLst>
              <a:gd name="adj" fmla="val 2716"/>
            </a:avLst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2D05098-9249-504C-B8F2-22B367946685}"/>
              </a:ext>
            </a:extLst>
          </p:cNvPr>
          <p:cNvSpPr/>
          <p:nvPr/>
        </p:nvSpPr>
        <p:spPr>
          <a:xfrm>
            <a:off x="6495600" y="1214967"/>
            <a:ext cx="2115000" cy="1051983"/>
          </a:xfrm>
          <a:prstGeom prst="wedgeRoundRectCallout">
            <a:avLst>
              <a:gd name="adj1" fmla="val -66819"/>
              <a:gd name="adj2" fmla="val 28916"/>
              <a:gd name="adj3" fmla="val 16667"/>
            </a:avLst>
          </a:prstGeom>
          <a:solidFill>
            <a:srgbClr val="F8F6F8"/>
          </a:solidFill>
          <a:ln w="19050"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Sortierte Echtzeit-Jobliste angepasst an Prioritäten, Beschränkungen und Hygiene-Status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4C17BAEC-C962-E441-92A4-98B52D81E059}"/>
              </a:ext>
            </a:extLst>
          </p:cNvPr>
          <p:cNvSpPr/>
          <p:nvPr/>
        </p:nvSpPr>
        <p:spPr>
          <a:xfrm>
            <a:off x="526287" y="1469973"/>
            <a:ext cx="2004985" cy="576000"/>
          </a:xfrm>
          <a:prstGeom prst="wedgeRoundRectCallout">
            <a:avLst>
              <a:gd name="adj1" fmla="val 62502"/>
              <a:gd name="adj2" fmla="val 87034"/>
              <a:gd name="adj3" fmla="val 16667"/>
            </a:avLst>
          </a:prstGeom>
          <a:solidFill>
            <a:srgbClr val="F8F6F8"/>
          </a:solidFill>
          <a:ln w="19050"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Einfache Bedienung des Handheld Menü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AE29C5-34E2-B24A-ABCE-AC93A2C9AF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8967"/>
          <a:stretch/>
        </p:blipFill>
        <p:spPr>
          <a:xfrm>
            <a:off x="2706975" y="1448424"/>
            <a:ext cx="637621" cy="208926"/>
          </a:xfrm>
          <a:prstGeom prst="rect">
            <a:avLst/>
          </a:prstGeom>
          <a:solidFill>
            <a:srgbClr val="EBEBEB"/>
          </a:solidFill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904D47F-C66C-6742-90DF-ADDB93A92E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8967"/>
          <a:stretch/>
        </p:blipFill>
        <p:spPr>
          <a:xfrm>
            <a:off x="4706626" y="1448424"/>
            <a:ext cx="637621" cy="208926"/>
          </a:xfrm>
          <a:prstGeom prst="rect">
            <a:avLst/>
          </a:prstGeom>
          <a:solidFill>
            <a:srgbClr val="EBEBEB"/>
          </a:solidFill>
        </p:spPr>
      </p:pic>
    </p:spTree>
    <p:extLst>
      <p:ext uri="{BB962C8B-B14F-4D97-AF65-F5344CB8AC3E}">
        <p14:creationId xmlns:p14="http://schemas.microsoft.com/office/powerpoint/2010/main" val="3365374322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fik 78">
            <a:extLst>
              <a:ext uri="{FF2B5EF4-FFF2-40B4-BE49-F238E27FC236}">
                <a16:creationId xmlns:a16="http://schemas.microsoft.com/office/drawing/2014/main" id="{C1339DD9-9635-4141-B311-16F67C955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24" y="4128554"/>
            <a:ext cx="360704" cy="360705"/>
          </a:xfrm>
          <a:prstGeom prst="rect">
            <a:avLst/>
          </a:prstGeom>
        </p:spPr>
      </p:pic>
      <p:sp>
        <p:nvSpPr>
          <p:cNvPr id="47" name="Inhaltsplatzhalter 26">
            <a:extLst>
              <a:ext uri="{FF2B5EF4-FFF2-40B4-BE49-F238E27FC236}">
                <a16:creationId xmlns:a16="http://schemas.microsoft.com/office/drawing/2014/main" id="{9176957B-0BB4-0241-883F-E0D521E58805}"/>
              </a:ext>
            </a:extLst>
          </p:cNvPr>
          <p:cNvSpPr txBox="1">
            <a:spLocks/>
          </p:cNvSpPr>
          <p:nvPr/>
        </p:nvSpPr>
        <p:spPr>
          <a:xfrm>
            <a:off x="6400800" y="982800"/>
            <a:ext cx="2362200" cy="3845637"/>
          </a:xfrm>
          <a:prstGeom prst="roundRect">
            <a:avLst>
              <a:gd name="adj" fmla="val 1818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36070" bIns="72141" rtlCol="0" anchor="t">
            <a:noAutofit/>
          </a:bodyPr>
          <a:lstStyle>
            <a:lvl1pPr marL="272367" indent="-272367" algn="l" defTabSz="912114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3651" indent="-261283" algn="l" defTabSz="912114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18686" indent="-285036" algn="l" defTabSz="912114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»"/>
              <a:tabLst>
                <a:tab pos="1339667" algn="l"/>
              </a:tabLst>
              <a:defRPr lang="de-DE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6018" indent="-272367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de-DE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6018" indent="-272367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de-CH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Täglich anstehende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Standard-Reinigung</a:t>
            </a:r>
          </a:p>
          <a:p>
            <a:pPr marL="0" marR="0" lvl="0" indent="0" algn="l" defTabSz="9139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Täglich anstehende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Iso-Zimmer-Reinigung</a:t>
            </a:r>
          </a:p>
          <a:p>
            <a:pPr marL="0" marR="0" lvl="0" indent="0" algn="l" defTabSz="9139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Schluss-Desinfektion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anstehend</a:t>
            </a:r>
          </a:p>
          <a:p>
            <a:pPr marL="0" marR="0" lvl="0" indent="0" algn="l" defTabSz="9139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Zimmerreinigung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gestartet </a:t>
            </a:r>
          </a:p>
          <a:p>
            <a:pPr marL="0" marR="0" lvl="0" indent="0" algn="l" defTabSz="9139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Tages-Reinigung beendet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(belegtes Zimmer)</a:t>
            </a:r>
          </a:p>
          <a:p>
            <a:pPr marL="0" lvl="0" indent="0" defTabSz="9139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None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Tages-</a:t>
            </a:r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Reinigung beendet </a:t>
            </a:r>
            <a:b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(Zimmer nicht belegt)</a:t>
            </a:r>
          </a:p>
          <a:p>
            <a:pPr marL="0" lvl="0" indent="0" defTabSz="9139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None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Defekt(e) gemeldet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für dieses Zimmer</a:t>
            </a:r>
          </a:p>
          <a:p>
            <a:pPr marL="0" lvl="0" indent="0" defTabSz="9139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None/>
              <a:defRPr/>
            </a:pPr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Akutreinigung angefordert </a:t>
            </a:r>
            <a:b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bei spontaner Verunreinigung</a:t>
            </a:r>
          </a:p>
          <a:p>
            <a:pPr marL="0" lvl="0" indent="0" defTabSz="9139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242852"/>
              </a:buClr>
              <a:buSzPct val="110000"/>
              <a:buNone/>
              <a:defRPr/>
            </a:pPr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Reinigungssperre nach Zeit-</a:t>
            </a:r>
            <a:b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vorgabe</a:t>
            </a:r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(Visite, Entlassung etc.)</a:t>
            </a:r>
          </a:p>
          <a:p>
            <a:pPr marL="0" lvl="0" indent="0" defTabSz="9139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42852"/>
              </a:buClr>
              <a:buSzPct val="110000"/>
              <a:buNone/>
              <a:defRPr/>
            </a:pPr>
            <a:endParaRPr kumimoji="0" lang="de-DE" sz="120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2E25FE34-961B-C440-9B8A-1379B39822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24" y="3683865"/>
            <a:ext cx="360705" cy="360705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808C3FE-1417-D24A-926D-C5EFD3EB1CB6}"/>
              </a:ext>
            </a:extLst>
          </p:cNvPr>
          <p:cNvGrpSpPr/>
          <p:nvPr/>
        </p:nvGrpSpPr>
        <p:grpSpPr>
          <a:xfrm>
            <a:off x="5885077" y="2351494"/>
            <a:ext cx="365999" cy="360419"/>
            <a:chOff x="887382" y="3973956"/>
            <a:chExt cx="365999" cy="360419"/>
          </a:xfrm>
        </p:grpSpPr>
        <p:sp>
          <p:nvSpPr>
            <p:cNvPr id="50" name="Abgerundetes Rechteck 49">
              <a:extLst>
                <a:ext uri="{FF2B5EF4-FFF2-40B4-BE49-F238E27FC236}">
                  <a16:creationId xmlns:a16="http://schemas.microsoft.com/office/drawing/2014/main" id="{6DA6FA8F-9C98-EC4D-A341-05901C3B4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382" y="3973956"/>
              <a:ext cx="360000" cy="360000"/>
            </a:xfrm>
            <a:prstGeom prst="roundRect">
              <a:avLst>
                <a:gd name="adj" fmla="val 9478"/>
              </a:avLst>
            </a:prstGeom>
            <a:solidFill>
              <a:srgbClr val="F69C2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800" b="1" dirty="0">
                <a:latin typeface="Muli" panose="02000503000000000000" pitchFamily="2" charset="77"/>
              </a:endParaRPr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2A62EF8F-6DEE-A44C-B120-1A2435605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3381" y="3974375"/>
              <a:ext cx="360000" cy="360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BD14CC5-D8F4-7241-A757-85F0D5D76EC5}"/>
              </a:ext>
            </a:extLst>
          </p:cNvPr>
          <p:cNvGrpSpPr/>
          <p:nvPr/>
        </p:nvGrpSpPr>
        <p:grpSpPr>
          <a:xfrm>
            <a:off x="5888076" y="2795897"/>
            <a:ext cx="360000" cy="360000"/>
            <a:chOff x="894282" y="4442335"/>
            <a:chExt cx="360000" cy="360000"/>
          </a:xfrm>
        </p:grpSpPr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15E94C70-5304-834D-BEE1-CEC04B91965B}"/>
                </a:ext>
              </a:extLst>
            </p:cNvPr>
            <p:cNvSpPr/>
            <p:nvPr/>
          </p:nvSpPr>
          <p:spPr>
            <a:xfrm>
              <a:off x="894282" y="4442335"/>
              <a:ext cx="360000" cy="360000"/>
            </a:xfrm>
            <a:custGeom>
              <a:avLst/>
              <a:gdLst>
                <a:gd name="connsiteX0" fmla="*/ 19411 w 331615"/>
                <a:gd name="connsiteY0" fmla="*/ 0 h 331615"/>
                <a:gd name="connsiteX1" fmla="*/ 316221 w 331615"/>
                <a:gd name="connsiteY1" fmla="*/ 0 h 331615"/>
                <a:gd name="connsiteX2" fmla="*/ 335635 w 331615"/>
                <a:gd name="connsiteY2" fmla="*/ 29601 h 331615"/>
                <a:gd name="connsiteX3" fmla="*/ 335635 w 331615"/>
                <a:gd name="connsiteY3" fmla="*/ 306030 h 331615"/>
                <a:gd name="connsiteX4" fmla="*/ 316221 w 331615"/>
                <a:gd name="connsiteY4" fmla="*/ 335631 h 331615"/>
                <a:gd name="connsiteX5" fmla="*/ 19411 w 331615"/>
                <a:gd name="connsiteY5" fmla="*/ 335631 h 331615"/>
                <a:gd name="connsiteX6" fmla="*/ 0 w 331615"/>
                <a:gd name="connsiteY6" fmla="*/ 306030 h 331615"/>
                <a:gd name="connsiteX7" fmla="*/ 0 w 331615"/>
                <a:gd name="connsiteY7" fmla="*/ 29601 h 331615"/>
                <a:gd name="connsiteX8" fmla="*/ 19411 w 331615"/>
                <a:gd name="connsiteY8" fmla="*/ 0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615" h="331615">
                  <a:moveTo>
                    <a:pt x="19411" y="0"/>
                  </a:moveTo>
                  <a:lnTo>
                    <a:pt x="316221" y="0"/>
                  </a:lnTo>
                  <a:cubicBezTo>
                    <a:pt x="326944" y="0"/>
                    <a:pt x="335635" y="13253"/>
                    <a:pt x="335635" y="29601"/>
                  </a:cubicBezTo>
                  <a:lnTo>
                    <a:pt x="335635" y="306030"/>
                  </a:lnTo>
                  <a:cubicBezTo>
                    <a:pt x="335635" y="322378"/>
                    <a:pt x="326944" y="335631"/>
                    <a:pt x="316221" y="335631"/>
                  </a:cubicBezTo>
                  <a:lnTo>
                    <a:pt x="19411" y="335631"/>
                  </a:lnTo>
                  <a:cubicBezTo>
                    <a:pt x="8690" y="335631"/>
                    <a:pt x="0" y="322378"/>
                    <a:pt x="0" y="306030"/>
                  </a:cubicBezTo>
                  <a:lnTo>
                    <a:pt x="0" y="29601"/>
                  </a:lnTo>
                  <a:cubicBezTo>
                    <a:pt x="0" y="13253"/>
                    <a:pt x="8690" y="0"/>
                    <a:pt x="19411" y="0"/>
                  </a:cubicBezTo>
                  <a:close/>
                </a:path>
              </a:pathLst>
            </a:custGeom>
            <a:solidFill>
              <a:srgbClr val="52849A"/>
            </a:solidFill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4" name="Grafik 35">
              <a:extLst>
                <a:ext uri="{FF2B5EF4-FFF2-40B4-BE49-F238E27FC236}">
                  <a16:creationId xmlns:a16="http://schemas.microsoft.com/office/drawing/2014/main" id="{E5FAB610-93D9-904E-B72A-05AEC121B0EB}"/>
                </a:ext>
              </a:extLst>
            </p:cNvPr>
            <p:cNvGrpSpPr/>
            <p:nvPr/>
          </p:nvGrpSpPr>
          <p:grpSpPr>
            <a:xfrm>
              <a:off x="975379" y="4505979"/>
              <a:ext cx="197806" cy="232713"/>
              <a:chOff x="1277260" y="4984103"/>
              <a:chExt cx="197806" cy="232713"/>
            </a:xfrm>
            <a:solidFill>
              <a:schemeClr val="bg1"/>
            </a:solidFill>
          </p:grpSpPr>
          <p:sp>
            <p:nvSpPr>
              <p:cNvPr id="55" name="Freihandform 54">
                <a:extLst>
                  <a:ext uri="{FF2B5EF4-FFF2-40B4-BE49-F238E27FC236}">
                    <a16:creationId xmlns:a16="http://schemas.microsoft.com/office/drawing/2014/main" id="{77F7CAE7-AFDD-D94A-9770-7BD8176C96BF}"/>
                  </a:ext>
                </a:extLst>
              </p:cNvPr>
              <p:cNvSpPr/>
              <p:nvPr/>
            </p:nvSpPr>
            <p:spPr>
              <a:xfrm>
                <a:off x="1277260" y="5079198"/>
                <a:ext cx="69814" cy="133810"/>
              </a:xfrm>
              <a:custGeom>
                <a:avLst/>
                <a:gdLst>
                  <a:gd name="connsiteX0" fmla="*/ 72177 w 69813"/>
                  <a:gd name="connsiteY0" fmla="*/ 139532 h 133809"/>
                  <a:gd name="connsiteX1" fmla="*/ 0 w 69813"/>
                  <a:gd name="connsiteY1" fmla="*/ 59624 h 133809"/>
                  <a:gd name="connsiteX2" fmla="*/ 258 w 69813"/>
                  <a:gd name="connsiteY2" fmla="*/ 0 h 133809"/>
                  <a:gd name="connsiteX3" fmla="*/ 72435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72177" y="139532"/>
                    </a:moveTo>
                    <a:lnTo>
                      <a:pt x="0" y="59624"/>
                    </a:lnTo>
                    <a:lnTo>
                      <a:pt x="258" y="0"/>
                    </a:lnTo>
                    <a:lnTo>
                      <a:pt x="72435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:a16="http://schemas.microsoft.com/office/drawing/2014/main" id="{D77F2140-9AE3-3A45-8BEB-0DA292034C70}"/>
                  </a:ext>
                </a:extLst>
              </p:cNvPr>
              <p:cNvSpPr/>
              <p:nvPr/>
            </p:nvSpPr>
            <p:spPr>
              <a:xfrm>
                <a:off x="1277350" y="5043952"/>
                <a:ext cx="69814" cy="133810"/>
              </a:xfrm>
              <a:custGeom>
                <a:avLst/>
                <a:gdLst>
                  <a:gd name="connsiteX0" fmla="*/ 72177 w 69813"/>
                  <a:gd name="connsiteY0" fmla="*/ 139532 h 133809"/>
                  <a:gd name="connsiteX1" fmla="*/ 0 w 69813"/>
                  <a:gd name="connsiteY1" fmla="*/ 59624 h 133809"/>
                  <a:gd name="connsiteX2" fmla="*/ 258 w 69813"/>
                  <a:gd name="connsiteY2" fmla="*/ 0 h 133809"/>
                  <a:gd name="connsiteX3" fmla="*/ 72435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72177" y="139532"/>
                    </a:moveTo>
                    <a:lnTo>
                      <a:pt x="0" y="59624"/>
                    </a:lnTo>
                    <a:lnTo>
                      <a:pt x="258" y="0"/>
                    </a:lnTo>
                    <a:lnTo>
                      <a:pt x="72435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:a16="http://schemas.microsoft.com/office/drawing/2014/main" id="{5DC89772-44A5-D045-A042-E348B8D138E0}"/>
                  </a:ext>
                </a:extLst>
              </p:cNvPr>
              <p:cNvSpPr/>
              <p:nvPr/>
            </p:nvSpPr>
            <p:spPr>
              <a:xfrm>
                <a:off x="1348716" y="5044371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C3DFF6BB-92EE-CE4D-96D0-17A1C7AC2964}"/>
                  </a:ext>
                </a:extLst>
              </p:cNvPr>
              <p:cNvSpPr/>
              <p:nvPr/>
            </p:nvSpPr>
            <p:spPr>
              <a:xfrm>
                <a:off x="1403132" y="4984103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6A1BEA52-9DF1-8A41-9784-9A8BEB6F53A0}"/>
                  </a:ext>
                </a:extLst>
              </p:cNvPr>
              <p:cNvSpPr/>
              <p:nvPr/>
            </p:nvSpPr>
            <p:spPr>
              <a:xfrm>
                <a:off x="1403264" y="5019159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4F8A6A47-64B8-7242-9F72-568FFAC56613}"/>
                  </a:ext>
                </a:extLst>
              </p:cNvPr>
              <p:cNvSpPr/>
              <p:nvPr/>
            </p:nvSpPr>
            <p:spPr>
              <a:xfrm>
                <a:off x="1349168" y="5079096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095F84E-032E-304A-892D-042AD80C67D2}"/>
              </a:ext>
            </a:extLst>
          </p:cNvPr>
          <p:cNvGrpSpPr/>
          <p:nvPr/>
        </p:nvGrpSpPr>
        <p:grpSpPr>
          <a:xfrm>
            <a:off x="5888076" y="1907510"/>
            <a:ext cx="360000" cy="360000"/>
            <a:chOff x="345981" y="2219283"/>
            <a:chExt cx="360000" cy="360000"/>
          </a:xfrm>
        </p:grpSpPr>
        <p:sp>
          <p:nvSpPr>
            <p:cNvPr id="62" name="Abgerundetes Rechteck 61">
              <a:extLst>
                <a:ext uri="{FF2B5EF4-FFF2-40B4-BE49-F238E27FC236}">
                  <a16:creationId xmlns:a16="http://schemas.microsoft.com/office/drawing/2014/main" id="{AF4DD5CC-3746-C244-A71C-401069D21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981" y="2219283"/>
              <a:ext cx="360000" cy="360000"/>
            </a:xfrm>
            <a:prstGeom prst="roundRect">
              <a:avLst>
                <a:gd name="adj" fmla="val 9478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800" b="1" dirty="0">
                <a:latin typeface="Muli" panose="02000503000000000000" pitchFamily="2" charset="77"/>
              </a:endParaRP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4E2A3D87-FD00-4645-8A4A-91E930BF1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5981" y="2219283"/>
              <a:ext cx="360000" cy="360000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37F21E78-3F6D-3642-A5AA-2A128F8C9F81}"/>
              </a:ext>
            </a:extLst>
          </p:cNvPr>
          <p:cNvGrpSpPr/>
          <p:nvPr/>
        </p:nvGrpSpPr>
        <p:grpSpPr>
          <a:xfrm>
            <a:off x="5888076" y="992550"/>
            <a:ext cx="360000" cy="360000"/>
            <a:chOff x="919783" y="2510025"/>
            <a:chExt cx="360000" cy="360000"/>
          </a:xfrm>
        </p:grpSpPr>
        <p:sp>
          <p:nvSpPr>
            <p:cNvPr id="65" name="Abgerundetes Rechteck 64">
              <a:extLst>
                <a:ext uri="{FF2B5EF4-FFF2-40B4-BE49-F238E27FC236}">
                  <a16:creationId xmlns:a16="http://schemas.microsoft.com/office/drawing/2014/main" id="{DAECCB7C-F9BB-C242-AEE5-B54A66A98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783" y="2510025"/>
              <a:ext cx="360000" cy="360000"/>
            </a:xfrm>
            <a:prstGeom prst="roundRect">
              <a:avLst>
                <a:gd name="adj" fmla="val 9478"/>
              </a:avLst>
            </a:prstGeom>
            <a:solidFill>
              <a:srgbClr val="F69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800" b="1" dirty="0">
                <a:latin typeface="Muli" panose="02000503000000000000" pitchFamily="2" charset="77"/>
              </a:endParaRPr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0FC14F5-3829-A441-8CD8-A9A836F1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9783" y="2510025"/>
              <a:ext cx="360000" cy="360000"/>
            </a:xfrm>
            <a:prstGeom prst="rect">
              <a:avLst/>
            </a:prstGeom>
          </p:spPr>
        </p:pic>
      </p:grpSp>
      <p:pic>
        <p:nvPicPr>
          <p:cNvPr id="67" name="Grafik 66">
            <a:extLst>
              <a:ext uri="{FF2B5EF4-FFF2-40B4-BE49-F238E27FC236}">
                <a16:creationId xmlns:a16="http://schemas.microsoft.com/office/drawing/2014/main" id="{F5F98839-1AA7-CF4F-B1FB-CF75A16202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73688" y="1436534"/>
            <a:ext cx="388777" cy="386992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5824E05-4BB8-7C4D-A596-F3961F12F2A0}"/>
              </a:ext>
            </a:extLst>
          </p:cNvPr>
          <p:cNvGrpSpPr/>
          <p:nvPr/>
        </p:nvGrpSpPr>
        <p:grpSpPr>
          <a:xfrm>
            <a:off x="5888076" y="3239881"/>
            <a:ext cx="360000" cy="360000"/>
            <a:chOff x="894282" y="4442335"/>
            <a:chExt cx="360000" cy="360000"/>
          </a:xfrm>
        </p:grpSpPr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id="{70041BA9-AABF-6745-9DE0-020C25CE6321}"/>
                </a:ext>
              </a:extLst>
            </p:cNvPr>
            <p:cNvSpPr/>
            <p:nvPr/>
          </p:nvSpPr>
          <p:spPr>
            <a:xfrm>
              <a:off x="894282" y="4442335"/>
              <a:ext cx="360000" cy="360000"/>
            </a:xfrm>
            <a:custGeom>
              <a:avLst/>
              <a:gdLst>
                <a:gd name="connsiteX0" fmla="*/ 19411 w 331615"/>
                <a:gd name="connsiteY0" fmla="*/ 0 h 331615"/>
                <a:gd name="connsiteX1" fmla="*/ 316221 w 331615"/>
                <a:gd name="connsiteY1" fmla="*/ 0 h 331615"/>
                <a:gd name="connsiteX2" fmla="*/ 335635 w 331615"/>
                <a:gd name="connsiteY2" fmla="*/ 29601 h 331615"/>
                <a:gd name="connsiteX3" fmla="*/ 335635 w 331615"/>
                <a:gd name="connsiteY3" fmla="*/ 306030 h 331615"/>
                <a:gd name="connsiteX4" fmla="*/ 316221 w 331615"/>
                <a:gd name="connsiteY4" fmla="*/ 335631 h 331615"/>
                <a:gd name="connsiteX5" fmla="*/ 19411 w 331615"/>
                <a:gd name="connsiteY5" fmla="*/ 335631 h 331615"/>
                <a:gd name="connsiteX6" fmla="*/ 0 w 331615"/>
                <a:gd name="connsiteY6" fmla="*/ 306030 h 331615"/>
                <a:gd name="connsiteX7" fmla="*/ 0 w 331615"/>
                <a:gd name="connsiteY7" fmla="*/ 29601 h 331615"/>
                <a:gd name="connsiteX8" fmla="*/ 19411 w 331615"/>
                <a:gd name="connsiteY8" fmla="*/ 0 h 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615" h="331615">
                  <a:moveTo>
                    <a:pt x="19411" y="0"/>
                  </a:moveTo>
                  <a:lnTo>
                    <a:pt x="316221" y="0"/>
                  </a:lnTo>
                  <a:cubicBezTo>
                    <a:pt x="326944" y="0"/>
                    <a:pt x="335635" y="13253"/>
                    <a:pt x="335635" y="29601"/>
                  </a:cubicBezTo>
                  <a:lnTo>
                    <a:pt x="335635" y="306030"/>
                  </a:lnTo>
                  <a:cubicBezTo>
                    <a:pt x="335635" y="322378"/>
                    <a:pt x="326944" y="335631"/>
                    <a:pt x="316221" y="335631"/>
                  </a:cubicBezTo>
                  <a:lnTo>
                    <a:pt x="19411" y="335631"/>
                  </a:lnTo>
                  <a:cubicBezTo>
                    <a:pt x="8690" y="335631"/>
                    <a:pt x="0" y="322378"/>
                    <a:pt x="0" y="306030"/>
                  </a:cubicBezTo>
                  <a:lnTo>
                    <a:pt x="0" y="29601"/>
                  </a:lnTo>
                  <a:cubicBezTo>
                    <a:pt x="0" y="13253"/>
                    <a:pt x="8690" y="0"/>
                    <a:pt x="19411" y="0"/>
                  </a:cubicBezTo>
                  <a:close/>
                </a:path>
              </a:pathLst>
            </a:custGeom>
            <a:solidFill>
              <a:srgbClr val="90BF2F"/>
            </a:solidFill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70" name="Grafik 35">
              <a:extLst>
                <a:ext uri="{FF2B5EF4-FFF2-40B4-BE49-F238E27FC236}">
                  <a16:creationId xmlns:a16="http://schemas.microsoft.com/office/drawing/2014/main" id="{B01E888B-2D08-8D40-AA28-59A28AB03783}"/>
                </a:ext>
              </a:extLst>
            </p:cNvPr>
            <p:cNvGrpSpPr/>
            <p:nvPr/>
          </p:nvGrpSpPr>
          <p:grpSpPr>
            <a:xfrm>
              <a:off x="975379" y="4505979"/>
              <a:ext cx="197806" cy="232713"/>
              <a:chOff x="1277260" y="4984103"/>
              <a:chExt cx="197806" cy="232713"/>
            </a:xfrm>
            <a:solidFill>
              <a:schemeClr val="bg1"/>
            </a:solidFill>
          </p:grpSpPr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F0E0A5C9-2136-1C43-BA75-E4F886CF21A2}"/>
                  </a:ext>
                </a:extLst>
              </p:cNvPr>
              <p:cNvSpPr/>
              <p:nvPr/>
            </p:nvSpPr>
            <p:spPr>
              <a:xfrm>
                <a:off x="1277260" y="5079198"/>
                <a:ext cx="69814" cy="133810"/>
              </a:xfrm>
              <a:custGeom>
                <a:avLst/>
                <a:gdLst>
                  <a:gd name="connsiteX0" fmla="*/ 72177 w 69813"/>
                  <a:gd name="connsiteY0" fmla="*/ 139532 h 133809"/>
                  <a:gd name="connsiteX1" fmla="*/ 0 w 69813"/>
                  <a:gd name="connsiteY1" fmla="*/ 59624 h 133809"/>
                  <a:gd name="connsiteX2" fmla="*/ 258 w 69813"/>
                  <a:gd name="connsiteY2" fmla="*/ 0 h 133809"/>
                  <a:gd name="connsiteX3" fmla="*/ 72435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72177" y="139532"/>
                    </a:moveTo>
                    <a:lnTo>
                      <a:pt x="0" y="59624"/>
                    </a:lnTo>
                    <a:lnTo>
                      <a:pt x="258" y="0"/>
                    </a:lnTo>
                    <a:lnTo>
                      <a:pt x="72435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BB23D221-3FD4-4940-A38D-AAB53911F86E}"/>
                  </a:ext>
                </a:extLst>
              </p:cNvPr>
              <p:cNvSpPr/>
              <p:nvPr/>
            </p:nvSpPr>
            <p:spPr>
              <a:xfrm>
                <a:off x="1277350" y="5043952"/>
                <a:ext cx="69814" cy="133810"/>
              </a:xfrm>
              <a:custGeom>
                <a:avLst/>
                <a:gdLst>
                  <a:gd name="connsiteX0" fmla="*/ 72177 w 69813"/>
                  <a:gd name="connsiteY0" fmla="*/ 139532 h 133809"/>
                  <a:gd name="connsiteX1" fmla="*/ 0 w 69813"/>
                  <a:gd name="connsiteY1" fmla="*/ 59624 h 133809"/>
                  <a:gd name="connsiteX2" fmla="*/ 258 w 69813"/>
                  <a:gd name="connsiteY2" fmla="*/ 0 h 133809"/>
                  <a:gd name="connsiteX3" fmla="*/ 72435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72177" y="139532"/>
                    </a:moveTo>
                    <a:lnTo>
                      <a:pt x="0" y="59624"/>
                    </a:lnTo>
                    <a:lnTo>
                      <a:pt x="258" y="0"/>
                    </a:lnTo>
                    <a:lnTo>
                      <a:pt x="72435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8CC909C3-DBD3-6646-B960-823FE86B3D65}"/>
                  </a:ext>
                </a:extLst>
              </p:cNvPr>
              <p:cNvSpPr/>
              <p:nvPr/>
            </p:nvSpPr>
            <p:spPr>
              <a:xfrm>
                <a:off x="1348716" y="5044371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890B9B75-79FD-0E4F-808B-B5F903CEFCDD}"/>
                  </a:ext>
                </a:extLst>
              </p:cNvPr>
              <p:cNvSpPr/>
              <p:nvPr/>
            </p:nvSpPr>
            <p:spPr>
              <a:xfrm>
                <a:off x="1403132" y="4984103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:a16="http://schemas.microsoft.com/office/drawing/2014/main" id="{572085C7-E1A9-9B48-89D5-6FA295FD96D7}"/>
                  </a:ext>
                </a:extLst>
              </p:cNvPr>
              <p:cNvSpPr/>
              <p:nvPr/>
            </p:nvSpPr>
            <p:spPr>
              <a:xfrm>
                <a:off x="1403264" y="5019159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EA865A99-EBD1-B54A-A579-1BEF215AE40A}"/>
                  </a:ext>
                </a:extLst>
              </p:cNvPr>
              <p:cNvSpPr/>
              <p:nvPr/>
            </p:nvSpPr>
            <p:spPr>
              <a:xfrm>
                <a:off x="1349168" y="5079096"/>
                <a:ext cx="69814" cy="133810"/>
              </a:xfrm>
              <a:custGeom>
                <a:avLst/>
                <a:gdLst>
                  <a:gd name="connsiteX0" fmla="*/ 258 w 69813"/>
                  <a:gd name="connsiteY0" fmla="*/ 139532 h 133809"/>
                  <a:gd name="connsiteX1" fmla="*/ 72435 w 69813"/>
                  <a:gd name="connsiteY1" fmla="*/ 59624 h 133809"/>
                  <a:gd name="connsiteX2" fmla="*/ 72177 w 69813"/>
                  <a:gd name="connsiteY2" fmla="*/ 0 h 133809"/>
                  <a:gd name="connsiteX3" fmla="*/ 0 w 69813"/>
                  <a:gd name="connsiteY3" fmla="*/ 79908 h 1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13" h="133809">
                    <a:moveTo>
                      <a:pt x="258" y="139532"/>
                    </a:moveTo>
                    <a:lnTo>
                      <a:pt x="72435" y="59624"/>
                    </a:lnTo>
                    <a:lnTo>
                      <a:pt x="72177" y="0"/>
                    </a:lnTo>
                    <a:lnTo>
                      <a:pt x="0" y="79908"/>
                    </a:lnTo>
                    <a:close/>
                  </a:path>
                </a:pathLst>
              </a:custGeom>
              <a:grpFill/>
              <a:ln w="20635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pic>
        <p:nvPicPr>
          <p:cNvPr id="80" name="Grafik 79">
            <a:extLst>
              <a:ext uri="{FF2B5EF4-FFF2-40B4-BE49-F238E27FC236}">
                <a16:creationId xmlns:a16="http://schemas.microsoft.com/office/drawing/2014/main" id="{FFD90BD5-E6A2-C74E-9D0A-7F98590EB9C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409" y="4573245"/>
            <a:ext cx="357334" cy="360705"/>
          </a:xfrm>
          <a:prstGeom prst="rect">
            <a:avLst/>
          </a:prstGeom>
        </p:spPr>
      </p:pic>
      <p:sp>
        <p:nvSpPr>
          <p:cNvPr id="46" name="Titel 2">
            <a:extLst>
              <a:ext uri="{FF2B5EF4-FFF2-40B4-BE49-F238E27FC236}">
                <a16:creationId xmlns:a16="http://schemas.microsoft.com/office/drawing/2014/main" id="{536D664A-4676-9944-8F3D-180B730C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000"/>
            <a:ext cx="8640000" cy="576000"/>
          </a:xfrm>
        </p:spPr>
        <p:txBody>
          <a:bodyPr/>
          <a:lstStyle/>
          <a:p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HPM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de-DE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Echtzeit-Status der Raumreinigung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C3C4D49-AD56-F74D-989C-A1B62F0297B1}"/>
              </a:ext>
            </a:extLst>
          </p:cNvPr>
          <p:cNvGrpSpPr>
            <a:grpSpLocks noChangeAspect="1"/>
          </p:cNvGrpSpPr>
          <p:nvPr/>
        </p:nvGrpSpPr>
        <p:grpSpPr>
          <a:xfrm>
            <a:off x="432000" y="1080000"/>
            <a:ext cx="5092078" cy="3960000"/>
            <a:chOff x="360000" y="1080000"/>
            <a:chExt cx="5040000" cy="3919500"/>
          </a:xfrm>
        </p:grpSpPr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BC035D8C-866D-BA44-ACF0-CB9B250B9F2D}"/>
                </a:ext>
              </a:extLst>
            </p:cNvPr>
            <p:cNvGrpSpPr/>
            <p:nvPr/>
          </p:nvGrpSpPr>
          <p:grpSpPr>
            <a:xfrm>
              <a:off x="1174100" y="3892242"/>
              <a:ext cx="3411800" cy="1107258"/>
              <a:chOff x="1666360" y="3810567"/>
              <a:chExt cx="2315206" cy="1021739"/>
            </a:xfrm>
          </p:grpSpPr>
          <p:sp>
            <p:nvSpPr>
              <p:cNvPr id="83" name="Trapez 82">
                <a:extLst>
                  <a:ext uri="{FF2B5EF4-FFF2-40B4-BE49-F238E27FC236}">
                    <a16:creationId xmlns:a16="http://schemas.microsoft.com/office/drawing/2014/main" id="{78850DF4-86E1-DF45-8B15-B03FA1BCF733}"/>
                  </a:ext>
                </a:extLst>
              </p:cNvPr>
              <p:cNvSpPr/>
              <p:nvPr/>
            </p:nvSpPr>
            <p:spPr>
              <a:xfrm>
                <a:off x="2620118" y="3810567"/>
                <a:ext cx="365320" cy="609600"/>
              </a:xfrm>
              <a:prstGeom prst="trapezoid">
                <a:avLst>
                  <a:gd name="adj" fmla="val 29841"/>
                </a:avLst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scene3d>
                <a:camera prst="perspectiveRelaxedModerately"/>
                <a:lightRig rig="contrasting" dir="t"/>
              </a:scene3d>
              <a:sp3d extrusionH="76200" contourW="57150" prstMaterial="metal">
                <a:bevelT w="228600" h="4572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1188B093-A213-764B-B0F7-25DED527913E}"/>
                  </a:ext>
                </a:extLst>
              </p:cNvPr>
              <p:cNvGrpSpPr/>
              <p:nvPr/>
            </p:nvGrpSpPr>
            <p:grpSpPr>
              <a:xfrm rot="16200000">
                <a:off x="2505539" y="3356279"/>
                <a:ext cx="636848" cy="2315206"/>
                <a:chOff x="4677173" y="-460353"/>
                <a:chExt cx="5148000" cy="3024000"/>
              </a:xfr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4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perspectiveRelaxedModerately" fov="7200000">
                  <a:rot lat="0" lon="17400000" rev="0"/>
                </a:camera>
                <a:lightRig rig="threePt" dir="t"/>
              </a:scene3d>
            </p:grpSpPr>
            <p:sp>
              <p:nvSpPr>
                <p:cNvPr id="85" name="Abgerundetes Rechteck 84">
                  <a:extLst>
                    <a:ext uri="{FF2B5EF4-FFF2-40B4-BE49-F238E27FC236}">
                      <a16:creationId xmlns:a16="http://schemas.microsoft.com/office/drawing/2014/main" id="{EE87C4E3-5556-144D-86CD-7EF10723ADFA}"/>
                    </a:ext>
                  </a:extLst>
                </p:cNvPr>
                <p:cNvSpPr/>
                <p:nvPr/>
              </p:nvSpPr>
              <p:spPr>
                <a:xfrm>
                  <a:off x="4677173" y="-460353"/>
                  <a:ext cx="5148000" cy="3024000"/>
                </a:xfrm>
                <a:prstGeom prst="roundRect">
                  <a:avLst/>
                </a:prstGeom>
                <a:grpFill/>
                <a:ln w="114300" cap="rnd">
                  <a:noFill/>
                </a:ln>
                <a:sp3d extrusionH="44450" prstMaterial="metal">
                  <a:bevelT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Abgerundetes Rechteck 85">
                  <a:extLst>
                    <a:ext uri="{FF2B5EF4-FFF2-40B4-BE49-F238E27FC236}">
                      <a16:creationId xmlns:a16="http://schemas.microsoft.com/office/drawing/2014/main" id="{5968E5B2-4137-5B4C-AD6F-966DDF2EB68C}"/>
                    </a:ext>
                  </a:extLst>
                </p:cNvPr>
                <p:cNvSpPr/>
                <p:nvPr/>
              </p:nvSpPr>
              <p:spPr>
                <a:xfrm>
                  <a:off x="4727221" y="-406353"/>
                  <a:ext cx="5047905" cy="2916000"/>
                </a:xfrm>
                <a:prstGeom prst="roundRect">
                  <a:avLst>
                    <a:gd name="adj" fmla="val 4670"/>
                  </a:avLst>
                </a:prstGeom>
                <a:grpFill/>
                <a:ln w="12700">
                  <a:noFill/>
                </a:ln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68ABEAA-17C1-924C-8FC2-4F58F3C3C7B7}"/>
                </a:ext>
              </a:extLst>
            </p:cNvPr>
            <p:cNvGrpSpPr/>
            <p:nvPr/>
          </p:nvGrpSpPr>
          <p:grpSpPr>
            <a:xfrm>
              <a:off x="360000" y="1080000"/>
              <a:ext cx="5040000" cy="3277106"/>
              <a:chOff x="360000" y="1080000"/>
              <a:chExt cx="5040000" cy="3277106"/>
            </a:xfrm>
          </p:grpSpPr>
          <p:sp>
            <p:nvSpPr>
              <p:cNvPr id="81" name="Abgerundetes Rechteck 80">
                <a:extLst>
                  <a:ext uri="{FF2B5EF4-FFF2-40B4-BE49-F238E27FC236}">
                    <a16:creationId xmlns:a16="http://schemas.microsoft.com/office/drawing/2014/main" id="{D20CBF04-D5A0-474A-88F9-0480CADD9F26}"/>
                  </a:ext>
                </a:extLst>
              </p:cNvPr>
              <p:cNvSpPr/>
              <p:nvPr/>
            </p:nvSpPr>
            <p:spPr>
              <a:xfrm>
                <a:off x="360000" y="1080000"/>
                <a:ext cx="5040000" cy="3277106"/>
              </a:xfrm>
              <a:prstGeom prst="roundRect">
                <a:avLst>
                  <a:gd name="adj" fmla="val 2944"/>
                </a:avLst>
              </a:prstGeom>
              <a:solidFill>
                <a:schemeClr val="bg1"/>
              </a:solidFill>
              <a:ln w="114300" cap="rnd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48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 extrusionH="50800" contourW="31750" prstMaterial="metal">
                <a:bevelT w="152400" h="254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B8218BD3-1DFA-904D-B0B0-746F9AA529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6222" y="1132114"/>
                <a:ext cx="4967557" cy="3172879"/>
              </a:xfrm>
              <a:prstGeom prst="roundRect">
                <a:avLst>
                  <a:gd name="adj" fmla="val 2056"/>
                </a:avLst>
              </a:prstGeom>
              <a:solidFill>
                <a:schemeClr val="bg1"/>
              </a:solidFill>
              <a:ln w="127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BC9BCE54-A9A3-274B-98B5-EFBD5ABD0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0000" y="3765600"/>
                <a:ext cx="213981" cy="216000"/>
              </a:xfrm>
              <a:prstGeom prst="rect">
                <a:avLst/>
              </a:prstGeom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1143E133-4A3D-B44D-A20F-C57C5816D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0000" y="2304000"/>
                <a:ext cx="215999" cy="216000"/>
              </a:xfrm>
              <a:prstGeom prst="rect">
                <a:avLst/>
              </a:prstGeom>
            </p:spPr>
          </p:pic>
        </p:grpSp>
      </p:grpSp>
      <p:sp>
        <p:nvSpPr>
          <p:cNvPr id="94" name="Abgerundetes Rechteck 93">
            <a:extLst>
              <a:ext uri="{FF2B5EF4-FFF2-40B4-BE49-F238E27FC236}">
                <a16:creationId xmlns:a16="http://schemas.microsoft.com/office/drawing/2014/main" id="{97ABC6DE-5029-9149-A766-E5F75E336AAA}"/>
              </a:ext>
            </a:extLst>
          </p:cNvPr>
          <p:cNvSpPr/>
          <p:nvPr/>
        </p:nvSpPr>
        <p:spPr>
          <a:xfrm>
            <a:off x="2808000" y="2017059"/>
            <a:ext cx="864000" cy="2266941"/>
          </a:xfrm>
          <a:prstGeom prst="roundRect">
            <a:avLst>
              <a:gd name="adj" fmla="val 612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Abgerundetes Rechteck 94">
            <a:extLst>
              <a:ext uri="{FF2B5EF4-FFF2-40B4-BE49-F238E27FC236}">
                <a16:creationId xmlns:a16="http://schemas.microsoft.com/office/drawing/2014/main" id="{C63B3D43-D6BA-EC4D-8524-BDB436D41652}"/>
              </a:ext>
            </a:extLst>
          </p:cNvPr>
          <p:cNvSpPr/>
          <p:nvPr/>
        </p:nvSpPr>
        <p:spPr>
          <a:xfrm>
            <a:off x="1038092" y="2026024"/>
            <a:ext cx="893186" cy="2267022"/>
          </a:xfrm>
          <a:prstGeom prst="roundRect">
            <a:avLst>
              <a:gd name="adj" fmla="val 612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2BD68683-DE3F-9342-A767-D4E00D7CFDE2}"/>
              </a:ext>
            </a:extLst>
          </p:cNvPr>
          <p:cNvCxnSpPr>
            <a:cxnSpLocks/>
          </p:cNvCxnSpPr>
          <p:nvPr/>
        </p:nvCxnSpPr>
        <p:spPr>
          <a:xfrm rot="19800000" flipV="1">
            <a:off x="3671400" y="3912265"/>
            <a:ext cx="0" cy="360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CAD9A42A-3802-3644-AC1C-9827F6A8C149}"/>
              </a:ext>
            </a:extLst>
          </p:cNvPr>
          <p:cNvCxnSpPr>
            <a:cxnSpLocks/>
          </p:cNvCxnSpPr>
          <p:nvPr/>
        </p:nvCxnSpPr>
        <p:spPr>
          <a:xfrm rot="19800000" flipV="1">
            <a:off x="3366600" y="3912265"/>
            <a:ext cx="0" cy="360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7C9C974A-F428-C343-B501-5779FF5360BC}"/>
              </a:ext>
            </a:extLst>
          </p:cNvPr>
          <p:cNvCxnSpPr>
            <a:cxnSpLocks/>
          </p:cNvCxnSpPr>
          <p:nvPr/>
        </p:nvCxnSpPr>
        <p:spPr>
          <a:xfrm rot="19800000" flipV="1">
            <a:off x="1967400" y="3919235"/>
            <a:ext cx="0" cy="360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03A0E45-5004-E74E-84F6-048D81395FD3}"/>
              </a:ext>
            </a:extLst>
          </p:cNvPr>
          <p:cNvCxnSpPr>
            <a:cxnSpLocks/>
          </p:cNvCxnSpPr>
          <p:nvPr/>
        </p:nvCxnSpPr>
        <p:spPr>
          <a:xfrm rot="19800000" flipV="1">
            <a:off x="1738800" y="3919235"/>
            <a:ext cx="0" cy="360000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sm"/>
          </a:ln>
          <a:effectLst>
            <a:glow rad="25400">
              <a:schemeClr val="accent6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Abgerundetes Rechteck 95">
            <a:extLst>
              <a:ext uri="{FF2B5EF4-FFF2-40B4-BE49-F238E27FC236}">
                <a16:creationId xmlns:a16="http://schemas.microsoft.com/office/drawing/2014/main" id="{BE6DEC64-6747-3141-8477-1B8E674D3530}"/>
              </a:ext>
            </a:extLst>
          </p:cNvPr>
          <p:cNvSpPr/>
          <p:nvPr/>
        </p:nvSpPr>
        <p:spPr>
          <a:xfrm rot="10800000" flipV="1">
            <a:off x="1404000" y="4193235"/>
            <a:ext cx="3168000" cy="720000"/>
          </a:xfrm>
          <a:prstGeom prst="roundRect">
            <a:avLst>
              <a:gd name="adj" fmla="val 10134"/>
            </a:avLst>
          </a:prstGeom>
          <a:solidFill>
            <a:srgbClr val="F8F6F8"/>
          </a:solidFill>
          <a:ln w="254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1400" b="1" spc="-30" dirty="0">
                <a:solidFill>
                  <a:schemeClr val="tx1"/>
                </a:solidFill>
              </a:rPr>
              <a:t>Unmittelbar</a:t>
            </a:r>
            <a:r>
              <a:rPr lang="de-DE" sz="1400" spc="-30" dirty="0">
                <a:solidFill>
                  <a:schemeClr val="tx1"/>
                </a:solidFill>
              </a:rPr>
              <a:t> und </a:t>
            </a:r>
            <a:r>
              <a:rPr lang="de-DE" sz="1400" b="1" spc="-30" dirty="0">
                <a:solidFill>
                  <a:schemeClr val="tx1"/>
                </a:solidFill>
              </a:rPr>
              <a:t>intuitiv</a:t>
            </a:r>
            <a:r>
              <a:rPr lang="de-DE" sz="1400" spc="-30" dirty="0">
                <a:solidFill>
                  <a:schemeClr val="tx1"/>
                </a:solidFill>
              </a:rPr>
              <a:t> ersichtlich: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1400" b="1" spc="-30" dirty="0">
                <a:solidFill>
                  <a:schemeClr val="tx1"/>
                </a:solidFill>
              </a:rPr>
              <a:t>Reinigungsstatus</a:t>
            </a:r>
            <a:r>
              <a:rPr lang="de-DE" sz="1400" spc="-30" dirty="0">
                <a:solidFill>
                  <a:schemeClr val="tx1"/>
                </a:solidFill>
              </a:rPr>
              <a:t> (erledigt / noch offen)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Char char="§"/>
            </a:pPr>
            <a:r>
              <a:rPr lang="de-DE" sz="1400" spc="-30" dirty="0">
                <a:solidFill>
                  <a:schemeClr val="tx1"/>
                </a:solidFill>
              </a:rPr>
              <a:t> </a:t>
            </a:r>
            <a:r>
              <a:rPr lang="de-DE" sz="1400" b="1" spc="-30" dirty="0">
                <a:solidFill>
                  <a:schemeClr val="tx1"/>
                </a:solidFill>
              </a:rPr>
              <a:t>Zeitpunkt</a:t>
            </a:r>
            <a:r>
              <a:rPr lang="de-DE" sz="1400" spc="-30" dirty="0">
                <a:solidFill>
                  <a:schemeClr val="tx1"/>
                </a:solidFill>
              </a:rPr>
              <a:t> der Reinigung</a:t>
            </a:r>
          </a:p>
        </p:txBody>
      </p:sp>
    </p:spTree>
    <p:extLst>
      <p:ext uri="{BB962C8B-B14F-4D97-AF65-F5344CB8AC3E}">
        <p14:creationId xmlns:p14="http://schemas.microsoft.com/office/powerpoint/2010/main" val="3807063151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01B5-3E97-A54F-80E8-0FB10627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0F4D0A54-8B95-AA4F-A2D3-06CE8BC798B3}"/>
              </a:ext>
            </a:extLst>
          </p:cNvPr>
          <p:cNvSpPr txBox="1">
            <a:spLocks/>
          </p:cNvSpPr>
          <p:nvPr/>
        </p:nvSpPr>
        <p:spPr>
          <a:xfrm>
            <a:off x="304800" y="1197900"/>
            <a:ext cx="6781800" cy="3583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B83663-2565-8C49-A5E0-1D24128283C3}"/>
              </a:ext>
            </a:extLst>
          </p:cNvPr>
          <p:cNvSpPr txBox="1"/>
          <p:nvPr/>
        </p:nvSpPr>
        <p:spPr>
          <a:xfrm>
            <a:off x="914400" y="1276350"/>
            <a:ext cx="879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Vorstellung / Einleitung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Welchen Nutzen hat </a:t>
            </a:r>
            <a:r>
              <a:rPr lang="de-DE" sz="2800" b="1" dirty="0"/>
              <a:t>HPM</a:t>
            </a:r>
            <a:r>
              <a:rPr lang="de-DE" sz="2800" dirty="0"/>
              <a:t>® für Sie?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Wie werden Ihre Prozesse in </a:t>
            </a:r>
            <a:r>
              <a:rPr lang="de-DE" sz="2800" b="1" dirty="0"/>
              <a:t>HPM</a:t>
            </a:r>
            <a:r>
              <a:rPr lang="de-DE" sz="2800" dirty="0"/>
              <a:t>® abgebildet?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highlight>
                  <a:srgbClr val="C0C0C0"/>
                </a:highlight>
              </a:rPr>
              <a:t>Auswertungen mit </a:t>
            </a:r>
            <a:r>
              <a:rPr lang="de-DE" sz="2800" b="1" dirty="0">
                <a:highlight>
                  <a:srgbClr val="C0C0C0"/>
                </a:highlight>
              </a:rPr>
              <a:t>HPM</a:t>
            </a:r>
            <a:r>
              <a:rPr lang="de-DE" sz="2800" dirty="0">
                <a:highlight>
                  <a:srgbClr val="C0C0C0"/>
                </a:highlight>
              </a:rPr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val="95620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8ACB79-DF70-1648-881E-F76D1F3EE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1903" y="469753"/>
            <a:ext cx="6611497" cy="216870"/>
          </a:xfrm>
        </p:spPr>
        <p:txBody>
          <a:bodyPr/>
          <a:lstStyle/>
          <a:p>
            <a:r>
              <a:rPr lang="de-DE" dirty="0"/>
              <a:t>AUSZÜGE - KENNZAHLEN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59497"/>
            <a:ext cx="6625704" cy="28984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2400" dirty="0">
                <a:solidFill>
                  <a:schemeClr val="bg1"/>
                </a:solidFill>
              </a:rPr>
              <a:t>Über HPM® erfasste und protokollierte Prozesse</a:t>
            </a:r>
            <a:endParaRPr lang="ar-IQ" sz="2400" dirty="0">
              <a:solidFill>
                <a:schemeClr val="bg1"/>
              </a:solidFill>
            </a:endParaRPr>
          </a:p>
        </p:txBody>
      </p:sp>
      <p:sp>
        <p:nvSpPr>
          <p:cNvPr id="61" name="TextBox 46">
            <a:extLst>
              <a:ext uri="{FF2B5EF4-FFF2-40B4-BE49-F238E27FC236}">
                <a16:creationId xmlns:a16="http://schemas.microsoft.com/office/drawing/2014/main" id="{EEC81805-E5DC-964D-8E56-EE067FCD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042" y="3273747"/>
            <a:ext cx="206575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1.926</a:t>
            </a:r>
          </a:p>
          <a:p>
            <a:pPr algn="r">
              <a:lnSpc>
                <a:spcPct val="90000"/>
              </a:lnSpc>
            </a:pP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Transfers von Spezialmatratzen</a:t>
            </a:r>
            <a:b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&amp; Seitensicherungen</a:t>
            </a: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020C0C6E-8AD9-A64E-9E7E-26630C8982C6}"/>
              </a:ext>
            </a:extLst>
          </p:cNvPr>
          <p:cNvSpPr>
            <a:spLocks/>
          </p:cNvSpPr>
          <p:nvPr/>
        </p:nvSpPr>
        <p:spPr bwMode="auto">
          <a:xfrm flipV="1">
            <a:off x="3252567" y="2057984"/>
            <a:ext cx="2538633" cy="1505027"/>
          </a:xfrm>
          <a:custGeom>
            <a:avLst/>
            <a:gdLst>
              <a:gd name="T0" fmla="+- 0 10804 92"/>
              <a:gd name="T1" fmla="*/ T0 w 21424"/>
              <a:gd name="T2" fmla="+- 0 11214 866"/>
              <a:gd name="T3" fmla="*/ 11214 h 20697"/>
              <a:gd name="T4" fmla="+- 0 10804 92"/>
              <a:gd name="T5" fmla="*/ T4 w 21424"/>
              <a:gd name="T6" fmla="+- 0 11214 866"/>
              <a:gd name="T7" fmla="*/ 11214 h 20697"/>
              <a:gd name="T8" fmla="+- 0 10804 92"/>
              <a:gd name="T9" fmla="*/ T8 w 21424"/>
              <a:gd name="T10" fmla="+- 0 11214 866"/>
              <a:gd name="T11" fmla="*/ 11214 h 20697"/>
              <a:gd name="T12" fmla="+- 0 10804 92"/>
              <a:gd name="T13" fmla="*/ T12 w 21424"/>
              <a:gd name="T14" fmla="+- 0 11214 866"/>
              <a:gd name="T15" fmla="*/ 11214 h 20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4" h="20697">
                <a:moveTo>
                  <a:pt x="174" y="3638"/>
                </a:moveTo>
                <a:cubicBezTo>
                  <a:pt x="-92" y="4153"/>
                  <a:pt x="-48" y="4922"/>
                  <a:pt x="271" y="5347"/>
                </a:cubicBezTo>
                <a:cubicBezTo>
                  <a:pt x="569" y="5743"/>
                  <a:pt x="1003" y="5697"/>
                  <a:pt x="1266" y="5242"/>
                </a:cubicBezTo>
                <a:cubicBezTo>
                  <a:pt x="2630" y="2583"/>
                  <a:pt x="4892" y="1664"/>
                  <a:pt x="6863" y="2968"/>
                </a:cubicBezTo>
                <a:cubicBezTo>
                  <a:pt x="8709" y="4189"/>
                  <a:pt x="9911" y="7123"/>
                  <a:pt x="9895" y="10371"/>
                </a:cubicBezTo>
                <a:cubicBezTo>
                  <a:pt x="9954" y="16128"/>
                  <a:pt x="12847" y="20734"/>
                  <a:pt x="16380" y="20697"/>
                </a:cubicBezTo>
                <a:cubicBezTo>
                  <a:pt x="17271" y="20687"/>
                  <a:pt x="18136" y="20356"/>
                  <a:pt x="18926" y="19763"/>
                </a:cubicBezTo>
                <a:cubicBezTo>
                  <a:pt x="19812" y="19096"/>
                  <a:pt x="20603" y="18097"/>
                  <a:pt x="21227" y="16826"/>
                </a:cubicBezTo>
                <a:cubicBezTo>
                  <a:pt x="21508" y="16337"/>
                  <a:pt x="21486" y="15568"/>
                  <a:pt x="21179" y="15124"/>
                </a:cubicBezTo>
                <a:cubicBezTo>
                  <a:pt x="20858" y="14661"/>
                  <a:pt x="20364" y="14742"/>
                  <a:pt x="20105" y="15298"/>
                </a:cubicBezTo>
                <a:cubicBezTo>
                  <a:pt x="19164" y="17237"/>
                  <a:pt x="17719" y="18344"/>
                  <a:pt x="16202" y="18289"/>
                </a:cubicBezTo>
                <a:cubicBezTo>
                  <a:pt x="14890" y="18241"/>
                  <a:pt x="13694" y="17387"/>
                  <a:pt x="12823" y="15979"/>
                </a:cubicBezTo>
                <a:cubicBezTo>
                  <a:pt x="11950" y="14567"/>
                  <a:pt x="11415" y="12614"/>
                  <a:pt x="11413" y="10473"/>
                </a:cubicBezTo>
                <a:cubicBezTo>
                  <a:pt x="11400" y="8502"/>
                  <a:pt x="11055" y="6575"/>
                  <a:pt x="10414" y="4903"/>
                </a:cubicBezTo>
                <a:cubicBezTo>
                  <a:pt x="9670" y="2958"/>
                  <a:pt x="8563" y="1448"/>
                  <a:pt x="7244" y="651"/>
                </a:cubicBezTo>
                <a:cubicBezTo>
                  <a:pt x="4736" y="-866"/>
                  <a:pt x="1914" y="327"/>
                  <a:pt x="174" y="36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txBody>
          <a:bodyPr lIns="19050" tIns="19050" rIns="19050" bIns="19050" anchor="ctr"/>
          <a:lstStyle/>
          <a:p>
            <a:endParaRPr lang="x-none" altLang="x-none" sz="1200">
              <a:latin typeface="Calibri" panose="020F0502020204030204" pitchFamily="34" charset="0"/>
              <a:cs typeface="Calibri Light" panose="020F0302020204030204" pitchFamily="34" charset="0"/>
              <a:sym typeface="Helvetica Light" charset="0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15453BB8-FBD0-B743-A011-4C8C1E48B66E}"/>
              </a:ext>
            </a:extLst>
          </p:cNvPr>
          <p:cNvSpPr>
            <a:spLocks/>
          </p:cNvSpPr>
          <p:nvPr/>
        </p:nvSpPr>
        <p:spPr bwMode="auto">
          <a:xfrm flipV="1">
            <a:off x="583548" y="2057984"/>
            <a:ext cx="2538633" cy="1505027"/>
          </a:xfrm>
          <a:custGeom>
            <a:avLst/>
            <a:gdLst>
              <a:gd name="T0" fmla="+- 0 10804 92"/>
              <a:gd name="T1" fmla="*/ T0 w 21424"/>
              <a:gd name="T2" fmla="+- 0 11214 866"/>
              <a:gd name="T3" fmla="*/ 11214 h 20697"/>
              <a:gd name="T4" fmla="+- 0 10804 92"/>
              <a:gd name="T5" fmla="*/ T4 w 21424"/>
              <a:gd name="T6" fmla="+- 0 11214 866"/>
              <a:gd name="T7" fmla="*/ 11214 h 20697"/>
              <a:gd name="T8" fmla="+- 0 10804 92"/>
              <a:gd name="T9" fmla="*/ T8 w 21424"/>
              <a:gd name="T10" fmla="+- 0 11214 866"/>
              <a:gd name="T11" fmla="*/ 11214 h 20697"/>
              <a:gd name="T12" fmla="+- 0 10804 92"/>
              <a:gd name="T13" fmla="*/ T12 w 21424"/>
              <a:gd name="T14" fmla="+- 0 11214 866"/>
              <a:gd name="T15" fmla="*/ 11214 h 20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4" h="20697">
                <a:moveTo>
                  <a:pt x="174" y="3638"/>
                </a:moveTo>
                <a:cubicBezTo>
                  <a:pt x="-92" y="4153"/>
                  <a:pt x="-48" y="4922"/>
                  <a:pt x="271" y="5347"/>
                </a:cubicBezTo>
                <a:cubicBezTo>
                  <a:pt x="569" y="5743"/>
                  <a:pt x="1003" y="5697"/>
                  <a:pt x="1266" y="5242"/>
                </a:cubicBezTo>
                <a:cubicBezTo>
                  <a:pt x="2630" y="2583"/>
                  <a:pt x="4892" y="1664"/>
                  <a:pt x="6863" y="2968"/>
                </a:cubicBezTo>
                <a:cubicBezTo>
                  <a:pt x="8709" y="4189"/>
                  <a:pt x="9911" y="7123"/>
                  <a:pt x="9895" y="10371"/>
                </a:cubicBezTo>
                <a:cubicBezTo>
                  <a:pt x="9954" y="16128"/>
                  <a:pt x="12847" y="20734"/>
                  <a:pt x="16380" y="20697"/>
                </a:cubicBezTo>
                <a:cubicBezTo>
                  <a:pt x="17271" y="20687"/>
                  <a:pt x="18136" y="20356"/>
                  <a:pt x="18926" y="19763"/>
                </a:cubicBezTo>
                <a:cubicBezTo>
                  <a:pt x="19812" y="19096"/>
                  <a:pt x="20603" y="18097"/>
                  <a:pt x="21227" y="16826"/>
                </a:cubicBezTo>
                <a:cubicBezTo>
                  <a:pt x="21508" y="16337"/>
                  <a:pt x="21486" y="15568"/>
                  <a:pt x="21179" y="15124"/>
                </a:cubicBezTo>
                <a:cubicBezTo>
                  <a:pt x="20858" y="14661"/>
                  <a:pt x="20364" y="14742"/>
                  <a:pt x="20105" y="15298"/>
                </a:cubicBezTo>
                <a:cubicBezTo>
                  <a:pt x="19164" y="17237"/>
                  <a:pt x="17719" y="18344"/>
                  <a:pt x="16202" y="18289"/>
                </a:cubicBezTo>
                <a:cubicBezTo>
                  <a:pt x="14890" y="18241"/>
                  <a:pt x="13694" y="17387"/>
                  <a:pt x="12823" y="15979"/>
                </a:cubicBezTo>
                <a:cubicBezTo>
                  <a:pt x="11950" y="14567"/>
                  <a:pt x="11415" y="12614"/>
                  <a:pt x="11413" y="10473"/>
                </a:cubicBezTo>
                <a:cubicBezTo>
                  <a:pt x="11400" y="8502"/>
                  <a:pt x="11055" y="6575"/>
                  <a:pt x="10414" y="4903"/>
                </a:cubicBezTo>
                <a:cubicBezTo>
                  <a:pt x="9670" y="2958"/>
                  <a:pt x="8563" y="1448"/>
                  <a:pt x="7244" y="651"/>
                </a:cubicBezTo>
                <a:cubicBezTo>
                  <a:pt x="4736" y="-866"/>
                  <a:pt x="1914" y="327"/>
                  <a:pt x="174" y="36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txBody>
          <a:bodyPr lIns="19050" tIns="19050" rIns="19050" bIns="19050" anchor="ctr"/>
          <a:lstStyle/>
          <a:p>
            <a:endParaRPr lang="x-none" altLang="x-none" sz="1200">
              <a:latin typeface="Calibri" panose="020F0502020204030204" pitchFamily="34" charset="0"/>
              <a:ea typeface="Helvetica Light" charset="0"/>
              <a:cs typeface="Calibri Light" panose="020F0302020204030204" pitchFamily="34" charset="0"/>
              <a:sym typeface="Helvetica Light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0392F65-1E4B-B340-BC3A-E39EAD2AA870}"/>
              </a:ext>
            </a:extLst>
          </p:cNvPr>
          <p:cNvSpPr>
            <a:spLocks/>
          </p:cNvSpPr>
          <p:nvPr/>
        </p:nvSpPr>
        <p:spPr bwMode="auto">
          <a:xfrm>
            <a:off x="756501" y="2383623"/>
            <a:ext cx="853713" cy="853748"/>
          </a:xfrm>
          <a:prstGeom prst="ellipse">
            <a:avLst/>
          </a:prstGeom>
          <a:solidFill>
            <a:srgbClr val="90C02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/>
            <a:endParaRPr lang="x-none" altLang="x-none" sz="1200" b="1">
              <a:solidFill>
                <a:srgbClr val="FFFFFF"/>
              </a:solidFill>
              <a:latin typeface="Calibri" panose="020F0502020204030204" pitchFamily="34" charset="0"/>
              <a:ea typeface="Helvetica Light" charset="0"/>
              <a:cs typeface="Calibri Light" panose="020F0302020204030204" pitchFamily="34" charset="0"/>
              <a:sym typeface="Helvetica Light" charset="0"/>
            </a:endParaRPr>
          </a:p>
        </p:txBody>
      </p:sp>
      <p:sp>
        <p:nvSpPr>
          <p:cNvPr id="66" name="TextBox 46">
            <a:extLst>
              <a:ext uri="{FF2B5EF4-FFF2-40B4-BE49-F238E27FC236}">
                <a16:creationId xmlns:a16="http://schemas.microsoft.com/office/drawing/2014/main" id="{89913542-8254-744F-8B3D-53460E5E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506772"/>
            <a:ext cx="208394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6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  </a:t>
            </a:r>
            <a:r>
              <a:rPr lang="de-DE" sz="2400" dirty="0">
                <a:solidFill>
                  <a:srgbClr val="90C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34.256</a:t>
            </a:r>
          </a:p>
          <a:p>
            <a:pPr>
              <a:lnSpc>
                <a:spcPct val="90000"/>
              </a:lnSpc>
            </a:pPr>
            <a:r>
              <a:rPr lang="de-DE" sz="1600" b="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Aufbereitungen von Medizinprodukten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FEEF0ED8-F835-DD44-8A75-459944742D5D}"/>
              </a:ext>
            </a:extLst>
          </p:cNvPr>
          <p:cNvGrpSpPr>
            <a:grpSpLocks noChangeAspect="1"/>
          </p:cNvGrpSpPr>
          <p:nvPr/>
        </p:nvGrpSpPr>
        <p:grpSpPr>
          <a:xfrm>
            <a:off x="896759" y="2540497"/>
            <a:ext cx="573196" cy="540000"/>
            <a:chOff x="8435212" y="1573466"/>
            <a:chExt cx="447418" cy="421506"/>
          </a:xfrm>
        </p:grpSpPr>
        <p:sp>
          <p:nvSpPr>
            <p:cNvPr id="68" name="Freihandform 67">
              <a:extLst>
                <a:ext uri="{FF2B5EF4-FFF2-40B4-BE49-F238E27FC236}">
                  <a16:creationId xmlns:a16="http://schemas.microsoft.com/office/drawing/2014/main" id="{13F782C7-59C6-094F-887D-8B2501F557AA}"/>
                </a:ext>
              </a:extLst>
            </p:cNvPr>
            <p:cNvSpPr/>
            <p:nvPr/>
          </p:nvSpPr>
          <p:spPr>
            <a:xfrm>
              <a:off x="8654030" y="1573466"/>
              <a:ext cx="228600" cy="165100"/>
            </a:xfrm>
            <a:custGeom>
              <a:avLst/>
              <a:gdLst>
                <a:gd name="connsiteX0" fmla="*/ 0 w 228600"/>
                <a:gd name="connsiteY0" fmla="*/ 32938 h 165100"/>
                <a:gd name="connsiteX1" fmla="*/ 206640 w 228600"/>
                <a:gd name="connsiteY1" fmla="*/ 170031 h 165100"/>
                <a:gd name="connsiteX2" fmla="*/ 231352 w 228600"/>
                <a:gd name="connsiteY2" fmla="*/ 139070 h 165100"/>
                <a:gd name="connsiteX3" fmla="*/ 179223 w 228600"/>
                <a:gd name="connsiteY3" fmla="*/ 0 h 165100"/>
                <a:gd name="connsiteX4" fmla="*/ 24712 w 228600"/>
                <a:gd name="connsiteY4" fmla="*/ 1978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165100">
                  <a:moveTo>
                    <a:pt x="0" y="32938"/>
                  </a:moveTo>
                  <a:lnTo>
                    <a:pt x="206640" y="170031"/>
                  </a:lnTo>
                  <a:lnTo>
                    <a:pt x="231352" y="139070"/>
                  </a:lnTo>
                  <a:lnTo>
                    <a:pt x="179223" y="0"/>
                  </a:lnTo>
                  <a:lnTo>
                    <a:pt x="24712" y="1978"/>
                  </a:lnTo>
                  <a:close/>
                </a:path>
              </a:pathLst>
            </a:custGeom>
            <a:solidFill>
              <a:srgbClr val="6D7979"/>
            </a:solidFill>
            <a:ln w="19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id="{A01883F5-0614-ED45-82EE-74294A6110BF}"/>
                </a:ext>
              </a:extLst>
            </p:cNvPr>
            <p:cNvSpPr/>
            <p:nvPr/>
          </p:nvSpPr>
          <p:spPr>
            <a:xfrm>
              <a:off x="8606257" y="1802676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 69">
              <a:extLst>
                <a:ext uri="{FF2B5EF4-FFF2-40B4-BE49-F238E27FC236}">
                  <a16:creationId xmlns:a16="http://schemas.microsoft.com/office/drawing/2014/main" id="{5E77F1FA-CF8F-6240-8DBE-21979B29FD7C}"/>
                </a:ext>
              </a:extLst>
            </p:cNvPr>
            <p:cNvSpPr/>
            <p:nvPr/>
          </p:nvSpPr>
          <p:spPr>
            <a:xfrm>
              <a:off x="8636481" y="1639791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 70">
              <a:extLst>
                <a:ext uri="{FF2B5EF4-FFF2-40B4-BE49-F238E27FC236}">
                  <a16:creationId xmlns:a16="http://schemas.microsoft.com/office/drawing/2014/main" id="{00C72DCB-D59F-7745-B35B-77EF60F85E6C}"/>
                </a:ext>
              </a:extLst>
            </p:cNvPr>
            <p:cNvSpPr/>
            <p:nvPr/>
          </p:nvSpPr>
          <p:spPr>
            <a:xfrm>
              <a:off x="8575223" y="1689358"/>
              <a:ext cx="50800" cy="50800"/>
            </a:xfrm>
            <a:custGeom>
              <a:avLst/>
              <a:gdLst>
                <a:gd name="connsiteX0" fmla="*/ 56401 w 50800"/>
                <a:gd name="connsiteY0" fmla="*/ 26316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6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6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 71">
              <a:extLst>
                <a:ext uri="{FF2B5EF4-FFF2-40B4-BE49-F238E27FC236}">
                  <a16:creationId xmlns:a16="http://schemas.microsoft.com/office/drawing/2014/main" id="{2B85FE04-7C21-4940-81A0-5A2E5BB83A6B}"/>
                </a:ext>
              </a:extLst>
            </p:cNvPr>
            <p:cNvSpPr/>
            <p:nvPr/>
          </p:nvSpPr>
          <p:spPr>
            <a:xfrm>
              <a:off x="8510813" y="1734918"/>
              <a:ext cx="50800" cy="50800"/>
            </a:xfrm>
            <a:custGeom>
              <a:avLst/>
              <a:gdLst>
                <a:gd name="connsiteX0" fmla="*/ 56401 w 50800"/>
                <a:gd name="connsiteY0" fmla="*/ 26316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6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6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 72">
              <a:extLst>
                <a:ext uri="{FF2B5EF4-FFF2-40B4-BE49-F238E27FC236}">
                  <a16:creationId xmlns:a16="http://schemas.microsoft.com/office/drawing/2014/main" id="{7A99ABE6-1A6A-454C-A467-36815CBD31C0}"/>
                </a:ext>
              </a:extLst>
            </p:cNvPr>
            <p:cNvSpPr/>
            <p:nvPr/>
          </p:nvSpPr>
          <p:spPr>
            <a:xfrm>
              <a:off x="8435212" y="1775621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 73">
              <a:extLst>
                <a:ext uri="{FF2B5EF4-FFF2-40B4-BE49-F238E27FC236}">
                  <a16:creationId xmlns:a16="http://schemas.microsoft.com/office/drawing/2014/main" id="{C2B86850-7455-4E44-A737-1263E868D542}"/>
                </a:ext>
              </a:extLst>
            </p:cNvPr>
            <p:cNvSpPr/>
            <p:nvPr/>
          </p:nvSpPr>
          <p:spPr>
            <a:xfrm>
              <a:off x="8563496" y="1864089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 74">
              <a:extLst>
                <a:ext uri="{FF2B5EF4-FFF2-40B4-BE49-F238E27FC236}">
                  <a16:creationId xmlns:a16="http://schemas.microsoft.com/office/drawing/2014/main" id="{6AEA0396-6EA2-984A-A112-3843FEDF487F}"/>
                </a:ext>
              </a:extLst>
            </p:cNvPr>
            <p:cNvSpPr/>
            <p:nvPr/>
          </p:nvSpPr>
          <p:spPr>
            <a:xfrm>
              <a:off x="8651198" y="1742527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 75">
              <a:extLst>
                <a:ext uri="{FF2B5EF4-FFF2-40B4-BE49-F238E27FC236}">
                  <a16:creationId xmlns:a16="http://schemas.microsoft.com/office/drawing/2014/main" id="{415C0B10-A1D1-3143-AA96-B83860AB7788}"/>
                </a:ext>
              </a:extLst>
            </p:cNvPr>
            <p:cNvSpPr/>
            <p:nvPr/>
          </p:nvSpPr>
          <p:spPr>
            <a:xfrm>
              <a:off x="8693635" y="1678855"/>
              <a:ext cx="50800" cy="50800"/>
            </a:xfrm>
            <a:custGeom>
              <a:avLst/>
              <a:gdLst>
                <a:gd name="connsiteX0" fmla="*/ 56401 w 50800"/>
                <a:gd name="connsiteY0" fmla="*/ 26316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6 w 50800"/>
                <a:gd name="connsiteY3" fmla="*/ 3770 h 50800"/>
                <a:gd name="connsiteX4" fmla="*/ 56401 w 50800"/>
                <a:gd name="connsiteY4" fmla="*/ 2631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6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6" y="3770"/>
                  </a:cubicBezTo>
                  <a:cubicBezTo>
                    <a:pt x="40849" y="1688"/>
                    <a:pt x="54319" y="11782"/>
                    <a:pt x="56401" y="26316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 76">
              <a:extLst>
                <a:ext uri="{FF2B5EF4-FFF2-40B4-BE49-F238E27FC236}">
                  <a16:creationId xmlns:a16="http://schemas.microsoft.com/office/drawing/2014/main" id="{0AD40BF7-C18B-F449-9212-43BD690200BD}"/>
                </a:ext>
              </a:extLst>
            </p:cNvPr>
            <p:cNvSpPr/>
            <p:nvPr/>
          </p:nvSpPr>
          <p:spPr>
            <a:xfrm>
              <a:off x="8748679" y="1718221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6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6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 77">
              <a:extLst>
                <a:ext uri="{FF2B5EF4-FFF2-40B4-BE49-F238E27FC236}">
                  <a16:creationId xmlns:a16="http://schemas.microsoft.com/office/drawing/2014/main" id="{D9D34693-AC59-B047-80C0-66CCC584F214}"/>
                </a:ext>
              </a:extLst>
            </p:cNvPr>
            <p:cNvSpPr/>
            <p:nvPr/>
          </p:nvSpPr>
          <p:spPr>
            <a:xfrm>
              <a:off x="8724782" y="1790004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 78">
              <a:extLst>
                <a:ext uri="{FF2B5EF4-FFF2-40B4-BE49-F238E27FC236}">
                  <a16:creationId xmlns:a16="http://schemas.microsoft.com/office/drawing/2014/main" id="{27C62AE7-D06D-2D40-AA81-535AE8939EC9}"/>
                </a:ext>
              </a:extLst>
            </p:cNvPr>
            <p:cNvSpPr/>
            <p:nvPr/>
          </p:nvSpPr>
          <p:spPr>
            <a:xfrm>
              <a:off x="8702995" y="1861484"/>
              <a:ext cx="50800" cy="50800"/>
            </a:xfrm>
            <a:custGeom>
              <a:avLst/>
              <a:gdLst>
                <a:gd name="connsiteX0" fmla="*/ 56401 w 50800"/>
                <a:gd name="connsiteY0" fmla="*/ 26316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6"/>
                  </a:moveTo>
                  <a:cubicBezTo>
                    <a:pt x="58483" y="40849"/>
                    <a:pt x="48389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6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B0450F2B-ED62-A241-9C5A-C37612689CB9}"/>
                </a:ext>
              </a:extLst>
            </p:cNvPr>
            <p:cNvSpPr/>
            <p:nvPr/>
          </p:nvSpPr>
          <p:spPr>
            <a:xfrm>
              <a:off x="8693156" y="1944172"/>
              <a:ext cx="50800" cy="50800"/>
            </a:xfrm>
            <a:custGeom>
              <a:avLst/>
              <a:gdLst>
                <a:gd name="connsiteX0" fmla="*/ 56401 w 50800"/>
                <a:gd name="connsiteY0" fmla="*/ 26315 h 50800"/>
                <a:gd name="connsiteX1" fmla="*/ 33855 w 50800"/>
                <a:gd name="connsiteY1" fmla="*/ 56401 h 50800"/>
                <a:gd name="connsiteX2" fmla="*/ 3770 w 50800"/>
                <a:gd name="connsiteY2" fmla="*/ 33855 h 50800"/>
                <a:gd name="connsiteX3" fmla="*/ 26315 w 50800"/>
                <a:gd name="connsiteY3" fmla="*/ 3770 h 50800"/>
                <a:gd name="connsiteX4" fmla="*/ 56401 w 50800"/>
                <a:gd name="connsiteY4" fmla="*/ 2631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56401" y="26315"/>
                  </a:moveTo>
                  <a:cubicBezTo>
                    <a:pt x="58483" y="40849"/>
                    <a:pt x="48388" y="54319"/>
                    <a:pt x="33855" y="56401"/>
                  </a:cubicBezTo>
                  <a:cubicBezTo>
                    <a:pt x="19321" y="58483"/>
                    <a:pt x="5852" y="48389"/>
                    <a:pt x="3770" y="33855"/>
                  </a:cubicBezTo>
                  <a:cubicBezTo>
                    <a:pt x="1688" y="19321"/>
                    <a:pt x="11782" y="5852"/>
                    <a:pt x="26315" y="3770"/>
                  </a:cubicBezTo>
                  <a:cubicBezTo>
                    <a:pt x="40849" y="1688"/>
                    <a:pt x="54319" y="11782"/>
                    <a:pt x="56401" y="26315"/>
                  </a:cubicBezTo>
                  <a:close/>
                </a:path>
              </a:pathLst>
            </a:custGeom>
            <a:solidFill>
              <a:srgbClr val="FFFFFF"/>
            </a:solidFill>
            <a:ln w="169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1" name="TextBox 46">
            <a:extLst>
              <a:ext uri="{FF2B5EF4-FFF2-40B4-BE49-F238E27FC236}">
                <a16:creationId xmlns:a16="http://schemas.microsoft.com/office/drawing/2014/main" id="{45644685-7240-E049-B1F5-0C6A9A308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506772"/>
            <a:ext cx="145850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rgbClr val="C00000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936</a:t>
            </a:r>
          </a:p>
          <a:p>
            <a:pPr algn="ctr">
              <a:lnSpc>
                <a:spcPct val="90000"/>
              </a:lnSpc>
            </a:pPr>
            <a:r>
              <a:rPr lang="de-DE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Infektauf-bereitungen</a:t>
            </a:r>
            <a:endParaRPr lang="de-DE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46">
            <a:extLst>
              <a:ext uri="{FF2B5EF4-FFF2-40B4-BE49-F238E27FC236}">
                <a16:creationId xmlns:a16="http://schemas.microsoft.com/office/drawing/2014/main" id="{5352B76B-D28E-F542-B057-EAB633DA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609" y="3281053"/>
            <a:ext cx="231839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rgbClr val="6D7879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     828</a:t>
            </a:r>
          </a:p>
          <a:p>
            <a:pPr algn="r">
              <a:lnSpc>
                <a:spcPct val="90000"/>
              </a:lnSpc>
            </a:pPr>
            <a:r>
              <a:rPr lang="de-DE" sz="1600" b="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Durchgeführte</a:t>
            </a:r>
          </a:p>
          <a:p>
            <a:pPr algn="r">
              <a:lnSpc>
                <a:spcPct val="90000"/>
              </a:lnSpc>
            </a:pPr>
            <a:r>
              <a:rPr lang="de-DE" sz="1600" b="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Technische Kontrollen</a:t>
            </a:r>
          </a:p>
        </p:txBody>
      </p:sp>
      <p:sp>
        <p:nvSpPr>
          <p:cNvPr id="83" name="TextBox 46">
            <a:extLst>
              <a:ext uri="{FF2B5EF4-FFF2-40B4-BE49-F238E27FC236}">
                <a16:creationId xmlns:a16="http://schemas.microsoft.com/office/drawing/2014/main" id="{C2020DDD-C55B-AD4E-A979-6D2D014B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67" y="1506772"/>
            <a:ext cx="131943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rgbClr val="F89E24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406</a:t>
            </a:r>
            <a:endParaRPr lang="de-DE" sz="1600" dirty="0">
              <a:solidFill>
                <a:srgbClr val="F89E24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de-DE" sz="1600" b="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Defekt-meldungen</a:t>
            </a:r>
            <a:endParaRPr lang="de-DE" sz="800" b="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5C43441-BFC7-914C-A357-7E5DA9AB0A86}"/>
              </a:ext>
            </a:extLst>
          </p:cNvPr>
          <p:cNvGrpSpPr/>
          <p:nvPr/>
        </p:nvGrpSpPr>
        <p:grpSpPr>
          <a:xfrm>
            <a:off x="4752000" y="2383623"/>
            <a:ext cx="853713" cy="853748"/>
            <a:chOff x="4844806" y="2162738"/>
            <a:chExt cx="853713" cy="85374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F297E14-3C15-4E47-A8EE-91AAE1DDD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806" y="2162738"/>
              <a:ext cx="853713" cy="8537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endParaRPr lang="x-none" altLang="x-none" sz="1200">
                <a:solidFill>
                  <a:srgbClr val="FFFFFF"/>
                </a:solidFill>
                <a:latin typeface="Calibri" panose="020F05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F6460AFF-1ED4-4044-8837-B5DCF2FC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72584" y="2301612"/>
              <a:ext cx="598156" cy="576000"/>
            </a:xfrm>
            <a:prstGeom prst="rect">
              <a:avLst/>
            </a:prstGeom>
          </p:spPr>
        </p:pic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7A54E64-2848-A941-ACFC-63EDC4EF20D0}"/>
              </a:ext>
            </a:extLst>
          </p:cNvPr>
          <p:cNvGrpSpPr/>
          <p:nvPr/>
        </p:nvGrpSpPr>
        <p:grpSpPr>
          <a:xfrm>
            <a:off x="6084000" y="2383623"/>
            <a:ext cx="853712" cy="853748"/>
            <a:chOff x="7661193" y="2360120"/>
            <a:chExt cx="853712" cy="85374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37657F9-DD8F-6A43-B33C-2C8B69475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193" y="2360120"/>
              <a:ext cx="853712" cy="8537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endParaRPr lang="x-none" altLang="x-none" sz="1200">
                <a:solidFill>
                  <a:srgbClr val="FFFFFF"/>
                </a:solidFill>
                <a:latin typeface="Calibri" panose="020F05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62553173-9A8F-9245-B319-4DBD2EBD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848" y="2496122"/>
              <a:ext cx="566400" cy="5400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81527F22-2DD3-014B-A804-AD0A917B826E}"/>
              </a:ext>
            </a:extLst>
          </p:cNvPr>
          <p:cNvGrpSpPr/>
          <p:nvPr/>
        </p:nvGrpSpPr>
        <p:grpSpPr>
          <a:xfrm>
            <a:off x="3420000" y="2383623"/>
            <a:ext cx="853713" cy="853748"/>
            <a:chOff x="3508890" y="2162738"/>
            <a:chExt cx="853713" cy="85374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F79FB0-7B59-4447-B5F3-13AC3886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890" y="2162738"/>
              <a:ext cx="853713" cy="853748"/>
            </a:xfrm>
            <a:prstGeom prst="ellipse">
              <a:avLst/>
            </a:prstGeom>
            <a:solidFill>
              <a:srgbClr val="F89E24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endParaRPr lang="x-none" altLang="x-none" sz="1200">
                <a:solidFill>
                  <a:srgbClr val="FFFFFF"/>
                </a:solidFill>
                <a:latin typeface="Calibri" panose="020F05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A65839-5F66-C543-B10C-98FDA202E587}"/>
                </a:ext>
              </a:extLst>
            </p:cNvPr>
            <p:cNvGrpSpPr/>
            <p:nvPr/>
          </p:nvGrpSpPr>
          <p:grpSpPr>
            <a:xfrm>
              <a:off x="3703171" y="2351270"/>
              <a:ext cx="476855" cy="480298"/>
              <a:chOff x="2567971" y="5566110"/>
              <a:chExt cx="476855" cy="480298"/>
            </a:xfrm>
          </p:grpSpPr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AA4DB86F-AC03-DE49-BD7D-29A0D2DC24FC}"/>
                  </a:ext>
                </a:extLst>
              </p:cNvPr>
              <p:cNvSpPr/>
              <p:nvPr/>
            </p:nvSpPr>
            <p:spPr>
              <a:xfrm>
                <a:off x="2567971" y="5570158"/>
                <a:ext cx="476250" cy="476250"/>
              </a:xfrm>
              <a:custGeom>
                <a:avLst/>
                <a:gdLst>
                  <a:gd name="connsiteX0" fmla="*/ 51385 w 476250"/>
                  <a:gd name="connsiteY0" fmla="*/ 447733 h 476250"/>
                  <a:gd name="connsiteX1" fmla="*/ 36341 w 476250"/>
                  <a:gd name="connsiteY1" fmla="*/ 450799 h 476250"/>
                  <a:gd name="connsiteX2" fmla="*/ 27869 w 476250"/>
                  <a:gd name="connsiteY2" fmla="*/ 438092 h 476250"/>
                  <a:gd name="connsiteX3" fmla="*/ 36341 w 476250"/>
                  <a:gd name="connsiteY3" fmla="*/ 425530 h 476250"/>
                  <a:gd name="connsiteX4" fmla="*/ 51385 w 476250"/>
                  <a:gd name="connsiteY4" fmla="*/ 428596 h 476250"/>
                  <a:gd name="connsiteX5" fmla="*/ 51385 w 476250"/>
                  <a:gd name="connsiteY5" fmla="*/ 447731 h 476250"/>
                  <a:gd name="connsiteX6" fmla="*/ 477753 w 476250"/>
                  <a:gd name="connsiteY6" fmla="*/ 53061 h 476250"/>
                  <a:gd name="connsiteX7" fmla="*/ 428821 w 476250"/>
                  <a:gd name="connsiteY7" fmla="*/ 101556 h 476250"/>
                  <a:gd name="connsiteX8" fmla="*/ 390259 w 476250"/>
                  <a:gd name="connsiteY8" fmla="*/ 91477 h 476250"/>
                  <a:gd name="connsiteX9" fmla="*/ 380619 w 476250"/>
                  <a:gd name="connsiteY9" fmla="*/ 53646 h 476250"/>
                  <a:gd name="connsiteX10" fmla="*/ 429551 w 476250"/>
                  <a:gd name="connsiteY10" fmla="*/ 5152 h 476250"/>
                  <a:gd name="connsiteX11" fmla="*/ 344979 w 476250"/>
                  <a:gd name="connsiteY11" fmla="*/ 21365 h 476250"/>
                  <a:gd name="connsiteX12" fmla="*/ 320732 w 476250"/>
                  <a:gd name="connsiteY12" fmla="*/ 103454 h 476250"/>
                  <a:gd name="connsiteX13" fmla="*/ 12678 w 476250"/>
                  <a:gd name="connsiteY13" fmla="*/ 408879 h 476250"/>
                  <a:gd name="connsiteX14" fmla="*/ 1285 w 476250"/>
                  <a:gd name="connsiteY14" fmla="*/ 448902 h 476250"/>
                  <a:gd name="connsiteX15" fmla="*/ 30790 w 476250"/>
                  <a:gd name="connsiteY15" fmla="*/ 478260 h 476250"/>
                  <a:gd name="connsiteX16" fmla="*/ 71397 w 476250"/>
                  <a:gd name="connsiteY16" fmla="*/ 466868 h 476250"/>
                  <a:gd name="connsiteX17" fmla="*/ 379304 w 476250"/>
                  <a:gd name="connsiteY17" fmla="*/ 161443 h 476250"/>
                  <a:gd name="connsiteX18" fmla="*/ 462124 w 476250"/>
                  <a:gd name="connsiteY18" fmla="*/ 137488 h 476250"/>
                  <a:gd name="connsiteX19" fmla="*/ 477753 w 476250"/>
                  <a:gd name="connsiteY19" fmla="*/ 53061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476250">
                    <a:moveTo>
                      <a:pt x="51385" y="447733"/>
                    </a:moveTo>
                    <a:cubicBezTo>
                      <a:pt x="47150" y="451968"/>
                      <a:pt x="41745" y="453138"/>
                      <a:pt x="36341" y="450799"/>
                    </a:cubicBezTo>
                    <a:cubicBezTo>
                      <a:pt x="30790" y="448316"/>
                      <a:pt x="27869" y="443496"/>
                      <a:pt x="27869" y="438092"/>
                    </a:cubicBezTo>
                    <a:cubicBezTo>
                      <a:pt x="27869" y="432833"/>
                      <a:pt x="31520" y="427428"/>
                      <a:pt x="36341" y="425530"/>
                    </a:cubicBezTo>
                    <a:cubicBezTo>
                      <a:pt x="41745" y="423192"/>
                      <a:pt x="47150" y="424361"/>
                      <a:pt x="51385" y="428596"/>
                    </a:cubicBezTo>
                    <a:cubicBezTo>
                      <a:pt x="56790" y="433416"/>
                      <a:pt x="56790" y="442327"/>
                      <a:pt x="51385" y="447731"/>
                    </a:cubicBezTo>
                    <a:close/>
                    <a:moveTo>
                      <a:pt x="477753" y="53061"/>
                    </a:moveTo>
                    <a:lnTo>
                      <a:pt x="428821" y="101556"/>
                    </a:lnTo>
                    <a:lnTo>
                      <a:pt x="390259" y="91477"/>
                    </a:lnTo>
                    <a:lnTo>
                      <a:pt x="380619" y="53646"/>
                    </a:lnTo>
                    <a:lnTo>
                      <a:pt x="429551" y="5152"/>
                    </a:lnTo>
                    <a:cubicBezTo>
                      <a:pt x="400484" y="-5657"/>
                      <a:pt x="367911" y="916"/>
                      <a:pt x="344979" y="21365"/>
                    </a:cubicBezTo>
                    <a:cubicBezTo>
                      <a:pt x="322046" y="42253"/>
                      <a:pt x="312990" y="73511"/>
                      <a:pt x="320732" y="103454"/>
                    </a:cubicBezTo>
                    <a:lnTo>
                      <a:pt x="12678" y="408879"/>
                    </a:lnTo>
                    <a:cubicBezTo>
                      <a:pt x="1869" y="418958"/>
                      <a:pt x="-2367" y="434587"/>
                      <a:pt x="1285" y="448902"/>
                    </a:cubicBezTo>
                    <a:cubicBezTo>
                      <a:pt x="4936" y="463362"/>
                      <a:pt x="16330" y="474755"/>
                      <a:pt x="30790" y="478260"/>
                    </a:cubicBezTo>
                    <a:cubicBezTo>
                      <a:pt x="45397" y="481913"/>
                      <a:pt x="60442" y="477674"/>
                      <a:pt x="71397" y="466868"/>
                    </a:cubicBezTo>
                    <a:lnTo>
                      <a:pt x="379304" y="161443"/>
                    </a:lnTo>
                    <a:cubicBezTo>
                      <a:pt x="409540" y="169330"/>
                      <a:pt x="440944" y="160274"/>
                      <a:pt x="462124" y="137488"/>
                    </a:cubicBezTo>
                    <a:cubicBezTo>
                      <a:pt x="482573" y="114701"/>
                      <a:pt x="489292" y="81837"/>
                      <a:pt x="477753" y="53061"/>
                    </a:cubicBezTo>
                    <a:close/>
                  </a:path>
                </a:pathLst>
              </a:custGeom>
              <a:solidFill>
                <a:schemeClr val="bg1"/>
              </a:solidFill>
              <a:ln w="36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1452A227-7C91-BE49-A808-C134DDBDDCEF}"/>
                  </a:ext>
                </a:extLst>
              </p:cNvPr>
              <p:cNvSpPr/>
              <p:nvPr/>
            </p:nvSpPr>
            <p:spPr>
              <a:xfrm>
                <a:off x="2825018" y="5820847"/>
                <a:ext cx="219808" cy="219808"/>
              </a:xfrm>
              <a:custGeom>
                <a:avLst/>
                <a:gdLst>
                  <a:gd name="connsiteX0" fmla="*/ 218369 w 219807"/>
                  <a:gd name="connsiteY0" fmla="*/ 154684 h 219807"/>
                  <a:gd name="connsiteX1" fmla="*/ 62809 w 219807"/>
                  <a:gd name="connsiteY1" fmla="*/ 0 h 219807"/>
                  <a:gd name="connsiteX2" fmla="*/ 0 w 219807"/>
                  <a:gd name="connsiteY2" fmla="*/ 62371 h 219807"/>
                  <a:gd name="connsiteX3" fmla="*/ 150887 w 219807"/>
                  <a:gd name="connsiteY3" fmla="*/ 212234 h 219807"/>
                  <a:gd name="connsiteX4" fmla="*/ 156291 w 219807"/>
                  <a:gd name="connsiteY4" fmla="*/ 217639 h 219807"/>
                  <a:gd name="connsiteX5" fmla="*/ 156875 w 219807"/>
                  <a:gd name="connsiteY5" fmla="*/ 217053 h 219807"/>
                  <a:gd name="connsiteX6" fmla="*/ 213549 w 219807"/>
                  <a:gd name="connsiteY6" fmla="*/ 212233 h 219807"/>
                  <a:gd name="connsiteX7" fmla="*/ 218369 w 219807"/>
                  <a:gd name="connsiteY7" fmla="*/ 154682 h 2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807" h="219807">
                    <a:moveTo>
                      <a:pt x="218369" y="154684"/>
                    </a:moveTo>
                    <a:lnTo>
                      <a:pt x="62809" y="0"/>
                    </a:lnTo>
                    <a:lnTo>
                      <a:pt x="0" y="62371"/>
                    </a:lnTo>
                    <a:lnTo>
                      <a:pt x="150887" y="212234"/>
                    </a:lnTo>
                    <a:lnTo>
                      <a:pt x="156291" y="217639"/>
                    </a:lnTo>
                    <a:lnTo>
                      <a:pt x="156875" y="217053"/>
                    </a:lnTo>
                    <a:cubicBezTo>
                      <a:pt x="174403" y="229615"/>
                      <a:pt x="198504" y="227278"/>
                      <a:pt x="213549" y="212233"/>
                    </a:cubicBezTo>
                    <a:cubicBezTo>
                      <a:pt x="228594" y="196750"/>
                      <a:pt x="230493" y="172649"/>
                      <a:pt x="218369" y="154682"/>
                    </a:cubicBezTo>
                    <a:close/>
                  </a:path>
                </a:pathLst>
              </a:custGeom>
              <a:solidFill>
                <a:srgbClr val="6D7879"/>
              </a:solidFill>
              <a:ln w="36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EDE6FD9C-8ECE-894D-9093-D35B6517C2D5}"/>
                  </a:ext>
                </a:extLst>
              </p:cNvPr>
              <p:cNvSpPr/>
              <p:nvPr/>
            </p:nvSpPr>
            <p:spPr>
              <a:xfrm>
                <a:off x="2568525" y="5566110"/>
                <a:ext cx="183173" cy="183173"/>
              </a:xfrm>
              <a:custGeom>
                <a:avLst/>
                <a:gdLst>
                  <a:gd name="connsiteX0" fmla="*/ 88078 w 183173"/>
                  <a:gd name="connsiteY0" fmla="*/ 70840 h 183173"/>
                  <a:gd name="connsiteX1" fmla="*/ 88662 w 183173"/>
                  <a:gd name="connsiteY1" fmla="*/ 70111 h 183173"/>
                  <a:gd name="connsiteX2" fmla="*/ 73033 w 183173"/>
                  <a:gd name="connsiteY2" fmla="*/ 41336 h 183173"/>
                  <a:gd name="connsiteX3" fmla="*/ 21180 w 183173"/>
                  <a:gd name="connsiteY3" fmla="*/ 0 h 183173"/>
                  <a:gd name="connsiteX4" fmla="*/ 0 w 183173"/>
                  <a:gd name="connsiteY4" fmla="*/ 21033 h 183173"/>
                  <a:gd name="connsiteX5" fmla="*/ 41629 w 183173"/>
                  <a:gd name="connsiteY5" fmla="*/ 72594 h 183173"/>
                  <a:gd name="connsiteX6" fmla="*/ 70550 w 183173"/>
                  <a:gd name="connsiteY6" fmla="*/ 88224 h 183173"/>
                  <a:gd name="connsiteX7" fmla="*/ 71134 w 183173"/>
                  <a:gd name="connsiteY7" fmla="*/ 87637 h 183173"/>
                  <a:gd name="connsiteX8" fmla="*/ 186381 w 183173"/>
                  <a:gd name="connsiteY8" fmla="*/ 202153 h 183173"/>
                  <a:gd name="connsiteX9" fmla="*/ 203324 w 183173"/>
                  <a:gd name="connsiteY9" fmla="*/ 185355 h 1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73" h="183173">
                    <a:moveTo>
                      <a:pt x="88078" y="70840"/>
                    </a:moveTo>
                    <a:lnTo>
                      <a:pt x="88662" y="70111"/>
                    </a:lnTo>
                    <a:lnTo>
                      <a:pt x="73033" y="41336"/>
                    </a:lnTo>
                    <a:lnTo>
                      <a:pt x="21180" y="0"/>
                    </a:lnTo>
                    <a:lnTo>
                      <a:pt x="0" y="21033"/>
                    </a:lnTo>
                    <a:lnTo>
                      <a:pt x="41629" y="72594"/>
                    </a:lnTo>
                    <a:lnTo>
                      <a:pt x="70550" y="88224"/>
                    </a:lnTo>
                    <a:lnTo>
                      <a:pt x="71134" y="87637"/>
                    </a:lnTo>
                    <a:lnTo>
                      <a:pt x="186381" y="202153"/>
                    </a:lnTo>
                    <a:lnTo>
                      <a:pt x="203324" y="185355"/>
                    </a:lnTo>
                    <a:close/>
                  </a:path>
                </a:pathLst>
              </a:custGeom>
              <a:solidFill>
                <a:srgbClr val="6D7879"/>
              </a:solidFill>
              <a:ln w="36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E9D4561A-0BB4-1B46-84F8-8D3DDB662467}"/>
              </a:ext>
            </a:extLst>
          </p:cNvPr>
          <p:cNvGrpSpPr/>
          <p:nvPr/>
        </p:nvGrpSpPr>
        <p:grpSpPr>
          <a:xfrm>
            <a:off x="2088000" y="2383623"/>
            <a:ext cx="853713" cy="853748"/>
            <a:chOff x="2103763" y="2162738"/>
            <a:chExt cx="853713" cy="85374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7BF69D0-65FC-F247-BAB2-BFEA8702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763" y="2162738"/>
              <a:ext cx="853713" cy="8537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endParaRPr lang="x-none" altLang="x-none" sz="1200">
                <a:solidFill>
                  <a:srgbClr val="FFFFFF"/>
                </a:solidFill>
                <a:latin typeface="Calibri" panose="020F05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7A87761-BA41-A34F-A06F-92619CCBA1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42619" y="2401785"/>
              <a:ext cx="576000" cy="375654"/>
              <a:chOff x="5514761" y="6464300"/>
              <a:chExt cx="876300" cy="571500"/>
            </a:xfrm>
          </p:grpSpPr>
          <p:sp>
            <p:nvSpPr>
              <p:cNvPr id="104" name="Freihandform 103">
                <a:extLst>
                  <a:ext uri="{FF2B5EF4-FFF2-40B4-BE49-F238E27FC236}">
                    <a16:creationId xmlns:a16="http://schemas.microsoft.com/office/drawing/2014/main" id="{1D5DAC70-4531-544C-89D2-0751236051F7}"/>
                  </a:ext>
                </a:extLst>
              </p:cNvPr>
              <p:cNvSpPr/>
              <p:nvPr/>
            </p:nvSpPr>
            <p:spPr>
              <a:xfrm>
                <a:off x="5514761" y="6464300"/>
                <a:ext cx="876300" cy="571500"/>
              </a:xfrm>
              <a:custGeom>
                <a:avLst/>
                <a:gdLst>
                  <a:gd name="connsiteX0" fmla="*/ 0 w 876300"/>
                  <a:gd name="connsiteY0" fmla="*/ 571500 h 571500"/>
                  <a:gd name="connsiteX1" fmla="*/ 73426 w 876300"/>
                  <a:gd name="connsiteY1" fmla="*/ 571500 h 571500"/>
                  <a:gd name="connsiteX2" fmla="*/ 73426 w 876300"/>
                  <a:gd name="connsiteY2" fmla="*/ 426708 h 571500"/>
                  <a:gd name="connsiteX3" fmla="*/ 811864 w 876300"/>
                  <a:gd name="connsiteY3" fmla="*/ 426708 h 571500"/>
                  <a:gd name="connsiteX4" fmla="*/ 811864 w 876300"/>
                  <a:gd name="connsiteY4" fmla="*/ 571500 h 571500"/>
                  <a:gd name="connsiteX5" fmla="*/ 884260 w 876300"/>
                  <a:gd name="connsiteY5" fmla="*/ 571500 h 571500"/>
                  <a:gd name="connsiteX6" fmla="*/ 884260 w 876300"/>
                  <a:gd name="connsiteY6" fmla="*/ 137125 h 571500"/>
                  <a:gd name="connsiteX7" fmla="*/ 848062 w 876300"/>
                  <a:gd name="connsiteY7" fmla="*/ 108166 h 571500"/>
                  <a:gd name="connsiteX8" fmla="*/ 811864 w 876300"/>
                  <a:gd name="connsiteY8" fmla="*/ 137125 h 571500"/>
                  <a:gd name="connsiteX9" fmla="*/ 811864 w 876300"/>
                  <a:gd name="connsiteY9" fmla="*/ 339833 h 571500"/>
                  <a:gd name="connsiteX10" fmla="*/ 73426 w 876300"/>
                  <a:gd name="connsiteY10" fmla="*/ 339833 h 571500"/>
                  <a:gd name="connsiteX11" fmla="*/ 73426 w 876300"/>
                  <a:gd name="connsiteY11" fmla="*/ 32151 h 571500"/>
                  <a:gd name="connsiteX12" fmla="*/ 36487 w 876300"/>
                  <a:gd name="connsiteY12" fmla="*/ 0 h 571500"/>
                  <a:gd name="connsiteX13" fmla="*/ 0 w 876300"/>
                  <a:gd name="connsiteY13" fmla="*/ 32151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6300" h="571500">
                    <a:moveTo>
                      <a:pt x="0" y="571500"/>
                    </a:moveTo>
                    <a:lnTo>
                      <a:pt x="73426" y="571500"/>
                    </a:lnTo>
                    <a:lnTo>
                      <a:pt x="73426" y="426708"/>
                    </a:lnTo>
                    <a:lnTo>
                      <a:pt x="811864" y="426708"/>
                    </a:lnTo>
                    <a:lnTo>
                      <a:pt x="811864" y="571500"/>
                    </a:lnTo>
                    <a:lnTo>
                      <a:pt x="884260" y="571500"/>
                    </a:lnTo>
                    <a:lnTo>
                      <a:pt x="884260" y="137125"/>
                    </a:lnTo>
                    <a:cubicBezTo>
                      <a:pt x="884260" y="137125"/>
                      <a:pt x="877021" y="108167"/>
                      <a:pt x="848062" y="108166"/>
                    </a:cubicBezTo>
                    <a:cubicBezTo>
                      <a:pt x="819104" y="108166"/>
                      <a:pt x="811864" y="137125"/>
                      <a:pt x="811864" y="137125"/>
                    </a:cubicBezTo>
                    <a:lnTo>
                      <a:pt x="811864" y="339833"/>
                    </a:lnTo>
                    <a:lnTo>
                      <a:pt x="73426" y="339833"/>
                    </a:lnTo>
                    <a:lnTo>
                      <a:pt x="73426" y="32151"/>
                    </a:lnTo>
                    <a:cubicBezTo>
                      <a:pt x="73426" y="32151"/>
                      <a:pt x="65445" y="0"/>
                      <a:pt x="36487" y="0"/>
                    </a:cubicBezTo>
                    <a:cubicBezTo>
                      <a:pt x="7528" y="0"/>
                      <a:pt x="0" y="32151"/>
                      <a:pt x="0" y="32151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 104">
                <a:extLst>
                  <a:ext uri="{FF2B5EF4-FFF2-40B4-BE49-F238E27FC236}">
                    <a16:creationId xmlns:a16="http://schemas.microsoft.com/office/drawing/2014/main" id="{7E99BF45-DFE1-7A4E-8257-66DA6772731D}"/>
                  </a:ext>
                </a:extLst>
              </p:cNvPr>
              <p:cNvSpPr/>
              <p:nvPr/>
            </p:nvSpPr>
            <p:spPr>
              <a:xfrm>
                <a:off x="5691589" y="6484748"/>
                <a:ext cx="520700" cy="520700"/>
              </a:xfrm>
              <a:custGeom>
                <a:avLst/>
                <a:gdLst>
                  <a:gd name="connsiteX0" fmla="*/ 530603 w 520700"/>
                  <a:gd name="connsiteY0" fmla="*/ 265302 h 520700"/>
                  <a:gd name="connsiteX1" fmla="*/ 265302 w 520700"/>
                  <a:gd name="connsiteY1" fmla="*/ 530603 h 520700"/>
                  <a:gd name="connsiteX2" fmla="*/ 0 w 520700"/>
                  <a:gd name="connsiteY2" fmla="*/ 265302 h 520700"/>
                  <a:gd name="connsiteX3" fmla="*/ 265302 w 520700"/>
                  <a:gd name="connsiteY3" fmla="*/ 0 h 520700"/>
                  <a:gd name="connsiteX4" fmla="*/ 530603 w 520700"/>
                  <a:gd name="connsiteY4" fmla="*/ 265302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700" h="520700">
                    <a:moveTo>
                      <a:pt x="530603" y="265302"/>
                    </a:moveTo>
                    <a:cubicBezTo>
                      <a:pt x="530603" y="411824"/>
                      <a:pt x="411824" y="530603"/>
                      <a:pt x="265302" y="530603"/>
                    </a:cubicBezTo>
                    <a:cubicBezTo>
                      <a:pt x="118780" y="530603"/>
                      <a:pt x="0" y="411824"/>
                      <a:pt x="0" y="265302"/>
                    </a:cubicBezTo>
                    <a:cubicBezTo>
                      <a:pt x="0" y="118780"/>
                      <a:pt x="118780" y="0"/>
                      <a:pt x="265302" y="0"/>
                    </a:cubicBezTo>
                    <a:cubicBezTo>
                      <a:pt x="411824" y="0"/>
                      <a:pt x="530603" y="118780"/>
                      <a:pt x="530603" y="265302"/>
                    </a:cubicBezTo>
                    <a:close/>
                  </a:path>
                </a:pathLst>
              </a:custGeom>
              <a:solidFill>
                <a:srgbClr val="6D7879"/>
              </a:solidFill>
              <a:ln w="40674" cap="rnd">
                <a:solidFill>
                  <a:srgbClr val="6D787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 105">
                <a:extLst>
                  <a:ext uri="{FF2B5EF4-FFF2-40B4-BE49-F238E27FC236}">
                    <a16:creationId xmlns:a16="http://schemas.microsoft.com/office/drawing/2014/main" id="{4A93EBAE-95F4-834C-BEDC-FD5AC9B9DE4B}"/>
                  </a:ext>
                </a:extLst>
              </p:cNvPr>
              <p:cNvSpPr/>
              <p:nvPr/>
            </p:nvSpPr>
            <p:spPr>
              <a:xfrm>
                <a:off x="5914618" y="6554214"/>
                <a:ext cx="76200" cy="381000"/>
              </a:xfrm>
              <a:custGeom>
                <a:avLst/>
                <a:gdLst>
                  <a:gd name="connsiteX0" fmla="*/ 0 w 76200"/>
                  <a:gd name="connsiteY0" fmla="*/ 0 h 381000"/>
                  <a:gd name="connsiteX1" fmla="*/ 82821 w 76200"/>
                  <a:gd name="connsiteY1" fmla="*/ 0 h 381000"/>
                  <a:gd name="connsiteX2" fmla="*/ 82821 w 76200"/>
                  <a:gd name="connsiteY2" fmla="*/ 391671 h 381000"/>
                  <a:gd name="connsiteX3" fmla="*/ 0 w 76200"/>
                  <a:gd name="connsiteY3" fmla="*/ 391671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381000">
                    <a:moveTo>
                      <a:pt x="0" y="0"/>
                    </a:moveTo>
                    <a:lnTo>
                      <a:pt x="82821" y="0"/>
                    </a:lnTo>
                    <a:lnTo>
                      <a:pt x="82821" y="391671"/>
                    </a:lnTo>
                    <a:lnTo>
                      <a:pt x="0" y="391671"/>
                    </a:lnTo>
                    <a:close/>
                  </a:path>
                </a:pathLst>
              </a:custGeom>
              <a:solidFill>
                <a:srgbClr val="FFFFFF"/>
              </a:solidFill>
              <a:ln w="833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 106">
                <a:extLst>
                  <a:ext uri="{FF2B5EF4-FFF2-40B4-BE49-F238E27FC236}">
                    <a16:creationId xmlns:a16="http://schemas.microsoft.com/office/drawing/2014/main" id="{95B4BD2C-6A99-4D4F-9353-4B7554B5ED2B}"/>
                  </a:ext>
                </a:extLst>
              </p:cNvPr>
              <p:cNvSpPr/>
              <p:nvPr/>
            </p:nvSpPr>
            <p:spPr>
              <a:xfrm>
                <a:off x="5761055" y="6711228"/>
                <a:ext cx="381000" cy="76200"/>
              </a:xfrm>
              <a:custGeom>
                <a:avLst/>
                <a:gdLst>
                  <a:gd name="connsiteX0" fmla="*/ 391673 w 381000"/>
                  <a:gd name="connsiteY0" fmla="*/ 0 h 76200"/>
                  <a:gd name="connsiteX1" fmla="*/ 391673 w 381000"/>
                  <a:gd name="connsiteY1" fmla="*/ 82820 h 76200"/>
                  <a:gd name="connsiteX2" fmla="*/ 0 w 381000"/>
                  <a:gd name="connsiteY2" fmla="*/ 82820 h 76200"/>
                  <a:gd name="connsiteX3" fmla="*/ 0 w 381000"/>
                  <a:gd name="connsiteY3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76200">
                    <a:moveTo>
                      <a:pt x="391673" y="0"/>
                    </a:moveTo>
                    <a:lnTo>
                      <a:pt x="391673" y="82820"/>
                    </a:lnTo>
                    <a:lnTo>
                      <a:pt x="0" y="82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33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08" name="TextBox 46">
            <a:extLst>
              <a:ext uri="{FF2B5EF4-FFF2-40B4-BE49-F238E27FC236}">
                <a16:creationId xmlns:a16="http://schemas.microsoft.com/office/drawing/2014/main" id="{58C56872-5828-AA47-B922-043CDF64C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209" y="3280885"/>
            <a:ext cx="2318391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sz="2800" dirty="0">
                <a:solidFill>
                  <a:schemeClr val="accent6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      34.256</a:t>
            </a:r>
            <a:endParaRPr lang="de-DE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Fälle dokumentierter</a:t>
            </a:r>
            <a:br>
              <a:rPr lang="de-DE" sz="180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Versorgungsgarantie</a:t>
            </a:r>
          </a:p>
          <a:p>
            <a:pPr algn="ctr"/>
            <a:r>
              <a:rPr lang="de-DE" sz="1800" dirty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&amp; Patientensicherheit!</a:t>
            </a:r>
            <a:endParaRPr lang="de-DE" sz="10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889E268F-D745-A84A-A8DF-2B92A5BF033A}"/>
              </a:ext>
            </a:extLst>
          </p:cNvPr>
          <p:cNvGrpSpPr/>
          <p:nvPr/>
        </p:nvGrpSpPr>
        <p:grpSpPr>
          <a:xfrm>
            <a:off x="7833087" y="2396087"/>
            <a:ext cx="853713" cy="883974"/>
            <a:chOff x="7620000" y="2187058"/>
            <a:chExt cx="853713" cy="883974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6F33813-6612-D04B-8E22-D166EC3E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0" y="2187058"/>
              <a:ext cx="853713" cy="8537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endParaRPr lang="x-none" altLang="x-none" sz="1200">
                <a:solidFill>
                  <a:srgbClr val="FFFFFF"/>
                </a:solidFill>
                <a:latin typeface="Calibri" panose="020F05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B82DBEF3-4A2C-F34A-8EBD-8E1324F60B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8856" y="2409791"/>
              <a:ext cx="576000" cy="367304"/>
              <a:chOff x="6094814" y="6295925"/>
              <a:chExt cx="876300" cy="558800"/>
            </a:xfrm>
          </p:grpSpPr>
          <p:sp>
            <p:nvSpPr>
              <p:cNvPr id="113" name="Freihandform 112">
                <a:extLst>
                  <a:ext uri="{FF2B5EF4-FFF2-40B4-BE49-F238E27FC236}">
                    <a16:creationId xmlns:a16="http://schemas.microsoft.com/office/drawing/2014/main" id="{6DD81DFA-355C-7D4C-98A3-DA01DC9F0BAF}"/>
                  </a:ext>
                </a:extLst>
              </p:cNvPr>
              <p:cNvSpPr/>
              <p:nvPr/>
            </p:nvSpPr>
            <p:spPr>
              <a:xfrm>
                <a:off x="6094814" y="6295925"/>
                <a:ext cx="876300" cy="558800"/>
              </a:xfrm>
              <a:custGeom>
                <a:avLst/>
                <a:gdLst>
                  <a:gd name="connsiteX0" fmla="*/ 0 w 876300"/>
                  <a:gd name="connsiteY0" fmla="*/ 568375 h 558800"/>
                  <a:gd name="connsiteX1" fmla="*/ 73025 w 876300"/>
                  <a:gd name="connsiteY1" fmla="*/ 568375 h 558800"/>
                  <a:gd name="connsiteX2" fmla="*/ 73025 w 876300"/>
                  <a:gd name="connsiteY2" fmla="*/ 424375 h 558800"/>
                  <a:gd name="connsiteX3" fmla="*/ 807425 w 876300"/>
                  <a:gd name="connsiteY3" fmla="*/ 424375 h 558800"/>
                  <a:gd name="connsiteX4" fmla="*/ 807425 w 876300"/>
                  <a:gd name="connsiteY4" fmla="*/ 568375 h 558800"/>
                  <a:gd name="connsiteX5" fmla="*/ 879425 w 876300"/>
                  <a:gd name="connsiteY5" fmla="*/ 568375 h 558800"/>
                  <a:gd name="connsiteX6" fmla="*/ 879425 w 876300"/>
                  <a:gd name="connsiteY6" fmla="*/ 136375 h 558800"/>
                  <a:gd name="connsiteX7" fmla="*/ 843425 w 876300"/>
                  <a:gd name="connsiteY7" fmla="*/ 107575 h 558800"/>
                  <a:gd name="connsiteX8" fmla="*/ 807425 w 876300"/>
                  <a:gd name="connsiteY8" fmla="*/ 136375 h 558800"/>
                  <a:gd name="connsiteX9" fmla="*/ 807425 w 876300"/>
                  <a:gd name="connsiteY9" fmla="*/ 337975 h 558800"/>
                  <a:gd name="connsiteX10" fmla="*/ 73025 w 876300"/>
                  <a:gd name="connsiteY10" fmla="*/ 337975 h 558800"/>
                  <a:gd name="connsiteX11" fmla="*/ 73025 w 876300"/>
                  <a:gd name="connsiteY11" fmla="*/ 31975 h 558800"/>
                  <a:gd name="connsiteX12" fmla="*/ 36287 w 876300"/>
                  <a:gd name="connsiteY12" fmla="*/ 0 h 558800"/>
                  <a:gd name="connsiteX13" fmla="*/ 0 w 876300"/>
                  <a:gd name="connsiteY13" fmla="*/ 31975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6300" h="558800">
                    <a:moveTo>
                      <a:pt x="0" y="568375"/>
                    </a:moveTo>
                    <a:lnTo>
                      <a:pt x="73025" y="568375"/>
                    </a:lnTo>
                    <a:lnTo>
                      <a:pt x="73025" y="424375"/>
                    </a:lnTo>
                    <a:lnTo>
                      <a:pt x="807425" y="424375"/>
                    </a:lnTo>
                    <a:lnTo>
                      <a:pt x="807425" y="568375"/>
                    </a:lnTo>
                    <a:lnTo>
                      <a:pt x="879425" y="568375"/>
                    </a:lnTo>
                    <a:lnTo>
                      <a:pt x="879425" y="136375"/>
                    </a:lnTo>
                    <a:cubicBezTo>
                      <a:pt x="879425" y="136375"/>
                      <a:pt x="872225" y="107575"/>
                      <a:pt x="843425" y="107575"/>
                    </a:cubicBezTo>
                    <a:cubicBezTo>
                      <a:pt x="814625" y="107575"/>
                      <a:pt x="807425" y="136375"/>
                      <a:pt x="807425" y="136375"/>
                    </a:cubicBezTo>
                    <a:lnTo>
                      <a:pt x="807425" y="337975"/>
                    </a:lnTo>
                    <a:lnTo>
                      <a:pt x="73025" y="337975"/>
                    </a:lnTo>
                    <a:lnTo>
                      <a:pt x="73025" y="31975"/>
                    </a:lnTo>
                    <a:cubicBezTo>
                      <a:pt x="73025" y="31975"/>
                      <a:pt x="65087" y="0"/>
                      <a:pt x="36287" y="0"/>
                    </a:cubicBezTo>
                    <a:cubicBezTo>
                      <a:pt x="7487" y="0"/>
                      <a:pt x="0" y="31975"/>
                      <a:pt x="0" y="31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4" name="Freihandform 113">
                <a:extLst>
                  <a:ext uri="{FF2B5EF4-FFF2-40B4-BE49-F238E27FC236}">
                    <a16:creationId xmlns:a16="http://schemas.microsoft.com/office/drawing/2014/main" id="{A6C5F51C-78A0-0D4F-83A2-7FBE1C4DB8A8}"/>
                  </a:ext>
                </a:extLst>
              </p:cNvPr>
              <p:cNvSpPr/>
              <p:nvPr/>
            </p:nvSpPr>
            <p:spPr>
              <a:xfrm>
                <a:off x="6437839" y="6407100"/>
                <a:ext cx="406400" cy="190500"/>
              </a:xfrm>
              <a:custGeom>
                <a:avLst/>
                <a:gdLst>
                  <a:gd name="connsiteX0" fmla="*/ 0 w 406400"/>
                  <a:gd name="connsiteY0" fmla="*/ 0 h 190500"/>
                  <a:gd name="connsiteX1" fmla="*/ 11 w 406400"/>
                  <a:gd name="connsiteY1" fmla="*/ 194400 h 190500"/>
                  <a:gd name="connsiteX2" fmla="*/ 415823 w 406400"/>
                  <a:gd name="connsiteY2" fmla="*/ 192570 h 190500"/>
                  <a:gd name="connsiteX3" fmla="*/ 416013 w 406400"/>
                  <a:gd name="connsiteY3" fmla="*/ 104824 h 190500"/>
                  <a:gd name="connsiteX4" fmla="*/ 310979 w 406400"/>
                  <a:gd name="connsiteY4" fmla="*/ 0 h 190500"/>
                  <a:gd name="connsiteX5" fmla="*/ 0 w 40640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" h="190500">
                    <a:moveTo>
                      <a:pt x="0" y="0"/>
                    </a:moveTo>
                    <a:lnTo>
                      <a:pt x="11" y="194400"/>
                    </a:lnTo>
                    <a:lnTo>
                      <a:pt x="415823" y="192570"/>
                    </a:lnTo>
                    <a:cubicBezTo>
                      <a:pt x="415823" y="192570"/>
                      <a:pt x="416013" y="181059"/>
                      <a:pt x="416013" y="104824"/>
                    </a:cubicBezTo>
                    <a:cubicBezTo>
                      <a:pt x="416013" y="28588"/>
                      <a:pt x="382060" y="0"/>
                      <a:pt x="310979" y="0"/>
                    </a:cubicBezTo>
                    <a:cubicBezTo>
                      <a:pt x="239898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FC0409C4-F893-1542-ADFC-34D253474AFE}"/>
                  </a:ext>
                </a:extLst>
              </p:cNvPr>
              <p:cNvSpPr/>
              <p:nvPr/>
            </p:nvSpPr>
            <p:spPr>
              <a:xfrm>
                <a:off x="6203839" y="6406675"/>
                <a:ext cx="114300" cy="114300"/>
              </a:xfrm>
              <a:custGeom>
                <a:avLst/>
                <a:gdLst>
                  <a:gd name="connsiteX0" fmla="*/ 122400 w 114300"/>
                  <a:gd name="connsiteY0" fmla="*/ 61200 h 114300"/>
                  <a:gd name="connsiteX1" fmla="*/ 61200 w 114300"/>
                  <a:gd name="connsiteY1" fmla="*/ 122400 h 114300"/>
                  <a:gd name="connsiteX2" fmla="*/ 0 w 114300"/>
                  <a:gd name="connsiteY2" fmla="*/ 61200 h 114300"/>
                  <a:gd name="connsiteX3" fmla="*/ 61200 w 114300"/>
                  <a:gd name="connsiteY3" fmla="*/ 0 h 114300"/>
                  <a:gd name="connsiteX4" fmla="*/ 122400 w 114300"/>
                  <a:gd name="connsiteY4" fmla="*/ 612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22400" y="61200"/>
                    </a:moveTo>
                    <a:cubicBezTo>
                      <a:pt x="122400" y="95000"/>
                      <a:pt x="95000" y="122400"/>
                      <a:pt x="61200" y="122400"/>
                    </a:cubicBezTo>
                    <a:cubicBezTo>
                      <a:pt x="27400" y="122400"/>
                      <a:pt x="0" y="95000"/>
                      <a:pt x="0" y="61200"/>
                    </a:cubicBezTo>
                    <a:cubicBezTo>
                      <a:pt x="0" y="27400"/>
                      <a:pt x="27400" y="0"/>
                      <a:pt x="61200" y="0"/>
                    </a:cubicBezTo>
                    <a:cubicBezTo>
                      <a:pt x="95000" y="0"/>
                      <a:pt x="122400" y="27400"/>
                      <a:pt x="122400" y="61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 115">
                <a:extLst>
                  <a:ext uri="{FF2B5EF4-FFF2-40B4-BE49-F238E27FC236}">
                    <a16:creationId xmlns:a16="http://schemas.microsoft.com/office/drawing/2014/main" id="{491BDA07-5B60-E643-947D-353E320BF40C}"/>
                  </a:ext>
                </a:extLst>
              </p:cNvPr>
              <p:cNvSpPr/>
              <p:nvPr/>
            </p:nvSpPr>
            <p:spPr>
              <a:xfrm>
                <a:off x="6230626" y="6575425"/>
                <a:ext cx="139700" cy="12700"/>
              </a:xfrm>
              <a:custGeom>
                <a:avLst/>
                <a:gdLst>
                  <a:gd name="connsiteX0" fmla="*/ 145288 w 139700"/>
                  <a:gd name="connsiteY0" fmla="*/ 0 h 0"/>
                  <a:gd name="connsiteX1" fmla="*/ 0 w 139700"/>
                  <a:gd name="connsiteY1" fmla="*/ 2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700">
                    <a:moveTo>
                      <a:pt x="145288" y="0"/>
                    </a:moveTo>
                    <a:lnTo>
                      <a:pt x="0" y="25"/>
                    </a:lnTo>
                  </a:path>
                </a:pathLst>
              </a:custGeom>
              <a:ln w="381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6144CA2E-0F91-FA4B-8B89-C8D09DF91F64}"/>
                  </a:ext>
                </a:extLst>
              </p:cNvPr>
              <p:cNvSpPr/>
              <p:nvPr/>
            </p:nvSpPr>
            <p:spPr>
              <a:xfrm>
                <a:off x="6375915" y="6438899"/>
                <a:ext cx="0" cy="109538"/>
              </a:xfrm>
              <a:custGeom>
                <a:avLst/>
                <a:gdLst>
                  <a:gd name="connsiteX0" fmla="*/ 0 w 0"/>
                  <a:gd name="connsiteY0" fmla="*/ 131763 h 127000"/>
                  <a:gd name="connsiteX1" fmla="*/ 0 w 0"/>
                  <a:gd name="connsiteY1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7000">
                    <a:moveTo>
                      <a:pt x="0" y="131763"/>
                    </a:moveTo>
                    <a:lnTo>
                      <a:pt x="0" y="0"/>
                    </a:lnTo>
                  </a:path>
                </a:pathLst>
              </a:custGeom>
              <a:ln w="381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FD4A108F-8D78-D242-BC6A-C9EAAE11577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23690" y="2240035"/>
              <a:ext cx="646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800" b="1" dirty="0">
                  <a:ln w="28575">
                    <a:solidFill>
                      <a:srgbClr val="92BF2F"/>
                    </a:solidFill>
                  </a:ln>
                  <a:solidFill>
                    <a:srgbClr val="92BF2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✓</a:t>
              </a:r>
            </a:p>
          </p:txBody>
        </p:sp>
      </p:grpSp>
      <p:sp>
        <p:nvSpPr>
          <p:cNvPr id="118" name="Bogen 117">
            <a:extLst>
              <a:ext uri="{FF2B5EF4-FFF2-40B4-BE49-F238E27FC236}">
                <a16:creationId xmlns:a16="http://schemas.microsoft.com/office/drawing/2014/main" id="{69FF7B95-49D6-A647-ADDD-B12C0F58401B}"/>
              </a:ext>
            </a:extLst>
          </p:cNvPr>
          <p:cNvSpPr>
            <a:spLocks noChangeAspect="1"/>
          </p:cNvSpPr>
          <p:nvPr/>
        </p:nvSpPr>
        <p:spPr>
          <a:xfrm rot="8502575">
            <a:off x="5884361" y="2212030"/>
            <a:ext cx="1404000" cy="1220272"/>
          </a:xfrm>
          <a:prstGeom prst="arc">
            <a:avLst>
              <a:gd name="adj1" fmla="val 15278478"/>
              <a:gd name="adj2" fmla="val 241046"/>
            </a:avLst>
          </a:prstGeom>
          <a:noFill/>
          <a:ln w="114300" cap="rnd">
            <a:solidFill>
              <a:srgbClr val="BFBFBF"/>
            </a:solidFill>
          </a:ln>
          <a:effectLst/>
        </p:spPr>
        <p:txBody>
          <a:bodyPr lIns="19050" tIns="19050" rIns="19050" bIns="19050" anchor="ctr"/>
          <a:lstStyle/>
          <a:p>
            <a:endParaRPr lang="de-DE" sz="1200"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BA669B8A-E032-9341-9C0C-A00AC5CCF3F5}"/>
              </a:ext>
            </a:extLst>
          </p:cNvPr>
          <p:cNvGrpSpPr>
            <a:grpSpLocks/>
          </p:cNvGrpSpPr>
          <p:nvPr/>
        </p:nvGrpSpPr>
        <p:grpSpPr>
          <a:xfrm>
            <a:off x="7285200" y="2708053"/>
            <a:ext cx="216000" cy="180000"/>
            <a:chOff x="7118318" y="2491913"/>
            <a:chExt cx="324000" cy="178019"/>
          </a:xfrm>
        </p:grpSpPr>
        <p:cxnSp>
          <p:nvCxnSpPr>
            <p:cNvPr id="125" name="Gerade Verbindung 124">
              <a:extLst>
                <a:ext uri="{FF2B5EF4-FFF2-40B4-BE49-F238E27FC236}">
                  <a16:creationId xmlns:a16="http://schemas.microsoft.com/office/drawing/2014/main" id="{3ACB00AC-C3EC-864D-9266-E08C99F7E7B5}"/>
                </a:ext>
              </a:extLst>
            </p:cNvPr>
            <p:cNvCxnSpPr>
              <a:cxnSpLocks/>
            </p:cNvCxnSpPr>
            <p:nvPr/>
          </p:nvCxnSpPr>
          <p:spPr>
            <a:xfrm>
              <a:off x="7118318" y="2491913"/>
              <a:ext cx="324000" cy="0"/>
            </a:xfrm>
            <a:prstGeom prst="line">
              <a:avLst/>
            </a:prstGeom>
            <a:noFill/>
            <a:ln w="114300" cap="rnd">
              <a:solidFill>
                <a:srgbClr val="BFBFBF"/>
              </a:solidFill>
            </a:ln>
            <a:effectLst/>
          </p:spPr>
        </p:cxnSp>
        <p:cxnSp>
          <p:nvCxnSpPr>
            <p:cNvPr id="126" name="Gerade Verbindung 125">
              <a:extLst>
                <a:ext uri="{FF2B5EF4-FFF2-40B4-BE49-F238E27FC236}">
                  <a16:creationId xmlns:a16="http://schemas.microsoft.com/office/drawing/2014/main" id="{B23AB7F4-32F0-4B40-B788-8FD4B332738C}"/>
                </a:ext>
              </a:extLst>
            </p:cNvPr>
            <p:cNvCxnSpPr>
              <a:cxnSpLocks/>
            </p:cNvCxnSpPr>
            <p:nvPr/>
          </p:nvCxnSpPr>
          <p:spPr>
            <a:xfrm>
              <a:off x="7118318" y="2669932"/>
              <a:ext cx="324000" cy="0"/>
            </a:xfrm>
            <a:prstGeom prst="line">
              <a:avLst/>
            </a:prstGeom>
            <a:noFill/>
            <a:ln w="114300" cap="rnd">
              <a:solidFill>
                <a:srgbClr val="BFBFBF"/>
              </a:solidFill>
            </a:ln>
            <a:effectLst/>
          </p:spPr>
        </p:cxnSp>
      </p:grpSp>
      <p:sp>
        <p:nvSpPr>
          <p:cNvPr id="127" name="TextBox 46">
            <a:extLst>
              <a:ext uri="{FF2B5EF4-FFF2-40B4-BE49-F238E27FC236}">
                <a16:creationId xmlns:a16="http://schemas.microsoft.com/office/drawing/2014/main" id="{E010C749-BA8C-4D4E-A81B-F326629D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0" y="4314504"/>
            <a:ext cx="24182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 dirty="0">
                <a:solidFill>
                  <a:schemeClr val="accent2"/>
                </a:solidFill>
                <a:latin typeface="+mn-lt"/>
              </a:rPr>
              <a:t>► </a:t>
            </a:r>
            <a:r>
              <a:rPr lang="de-DE" sz="16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Genaue </a:t>
            </a:r>
            <a:r>
              <a:rPr lang="de-DE" sz="1600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Standort-</a:t>
            </a:r>
            <a:br>
              <a:rPr lang="de-DE" sz="1600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de-DE" sz="1600" i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angabe</a:t>
            </a:r>
            <a:r>
              <a:rPr lang="de-DE" sz="1600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mit HPM®!</a:t>
            </a:r>
          </a:p>
        </p:txBody>
      </p:sp>
      <p:sp>
        <p:nvSpPr>
          <p:cNvPr id="128" name="TextBox 46">
            <a:extLst>
              <a:ext uri="{FF2B5EF4-FFF2-40B4-BE49-F238E27FC236}">
                <a16:creationId xmlns:a16="http://schemas.microsoft.com/office/drawing/2014/main" id="{108AB047-4ADF-2146-BE36-464B9870A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513" y="4100620"/>
            <a:ext cx="243692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 i="1">
                <a:solidFill>
                  <a:schemeClr val="accent2"/>
                </a:solidFill>
                <a:latin typeface="+mn-lt"/>
              </a:rPr>
              <a:t>►</a:t>
            </a:r>
            <a:r>
              <a:rPr lang="de-DE" sz="1600" i="1">
                <a:solidFill>
                  <a:srgbClr val="6D7879"/>
                </a:solidFill>
                <a:latin typeface="+mn-lt"/>
              </a:rPr>
              <a:t> Fristgerecht möglich durch Echtzeit-Status</a:t>
            </a:r>
            <a:br>
              <a:rPr lang="de-DE" sz="1600" i="1">
                <a:solidFill>
                  <a:srgbClr val="6D7879"/>
                </a:solidFill>
                <a:latin typeface="+mn-lt"/>
              </a:rPr>
            </a:br>
            <a:r>
              <a:rPr lang="de-DE" sz="1600" i="1">
                <a:solidFill>
                  <a:srgbClr val="6D7879"/>
                </a:solidFill>
                <a:latin typeface="+mn-lt"/>
              </a:rPr>
              <a:t>von Verfügbarkeit &amp; Ort</a:t>
            </a:r>
            <a:endParaRPr lang="de-DE" sz="1600" i="1" dirty="0">
              <a:solidFill>
                <a:srgbClr val="6D78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2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0301A05-6557-654C-A5FC-75AE2D671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1903" y="449880"/>
            <a:ext cx="6611497" cy="216870"/>
          </a:xfrm>
        </p:spPr>
        <p:txBody>
          <a:bodyPr/>
          <a:lstStyle/>
          <a:p>
            <a:r>
              <a:rPr lang="de-DE" dirty="0"/>
              <a:t>STANDARD-, KOMPLETT- UND INFEKTAUFBEREITUNGEN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8877D3-E883-E144-8D1F-9576ED0C4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1496" y="57150"/>
            <a:ext cx="6625704" cy="28984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2400" dirty="0">
                <a:solidFill>
                  <a:schemeClr val="bg1"/>
                </a:solidFill>
              </a:rPr>
              <a:t>Anzahl Aufbereitungen nach Art pro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A4A9B4-8A26-9849-B026-216122CBB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00" y="971550"/>
            <a:ext cx="864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0301A05-6557-654C-A5FC-75AE2D671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1903" y="439728"/>
            <a:ext cx="6611497" cy="216870"/>
          </a:xfrm>
        </p:spPr>
        <p:txBody>
          <a:bodyPr/>
          <a:lstStyle/>
          <a:p>
            <a:r>
              <a:rPr lang="de-DE" dirty="0"/>
              <a:t>STANDARDAUFBEREITUNGEN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8877D3-E883-E144-8D1F-9576ED0C4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1496" y="57150"/>
            <a:ext cx="6625704" cy="28984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2400" dirty="0">
                <a:solidFill>
                  <a:schemeClr val="bg1"/>
                </a:solidFill>
              </a:rPr>
              <a:t>Dauer der Aufbereitung nach Zeitintervallen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DC7FDF3C-B052-034F-934C-1ACA08D7BBB6}"/>
              </a:ext>
            </a:extLst>
          </p:cNvPr>
          <p:cNvSpPr/>
          <p:nvPr/>
        </p:nvSpPr>
        <p:spPr>
          <a:xfrm>
            <a:off x="409328" y="994911"/>
            <a:ext cx="2592000" cy="864000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rgbClr val="88C04E"/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de-DE" sz="2400" b="1" dirty="0">
                <a:solidFill>
                  <a:srgbClr val="2E353B"/>
                </a:solidFill>
                <a:latin typeface="Lato" panose="020F0502020204030203" pitchFamily="34" charset="77"/>
              </a:rPr>
              <a:t>6.935</a:t>
            </a:r>
          </a:p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Alle</a:t>
            </a:r>
            <a:b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</a:b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Aufbereitungen</a:t>
            </a:r>
            <a:endParaRPr lang="de-DE" sz="1000" b="1" i="0" dirty="0">
              <a:solidFill>
                <a:srgbClr val="2E353B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232EC076-1BC9-5442-B579-005555EB1E3B}"/>
              </a:ext>
            </a:extLst>
          </p:cNvPr>
          <p:cNvSpPr/>
          <p:nvPr/>
        </p:nvSpPr>
        <p:spPr>
          <a:xfrm>
            <a:off x="3289328" y="994911"/>
            <a:ext cx="2592000" cy="864000"/>
          </a:xfrm>
          <a:prstGeom prst="roundRect">
            <a:avLst>
              <a:gd name="adj" fmla="val 4768"/>
            </a:avLst>
          </a:prstGeom>
          <a:solidFill>
            <a:schemeClr val="bg1"/>
          </a:solidFill>
          <a:ln w="6350">
            <a:solidFill>
              <a:srgbClr val="97D9D9"/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de-DE" sz="2400" b="1" dirty="0">
                <a:solidFill>
                  <a:srgbClr val="2E353B"/>
                </a:solidFill>
                <a:latin typeface="Lato" panose="020F0502020204030203" pitchFamily="34" charset="77"/>
              </a:rPr>
              <a:t>4.451</a:t>
            </a:r>
          </a:p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Standard-</a:t>
            </a:r>
            <a:b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</a:b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Aufbereitungen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ACCD278D-2837-F048-95DA-0F08637A94BE}"/>
              </a:ext>
            </a:extLst>
          </p:cNvPr>
          <p:cNvSpPr/>
          <p:nvPr/>
        </p:nvSpPr>
        <p:spPr>
          <a:xfrm>
            <a:off x="6169328" y="994911"/>
            <a:ext cx="2592000" cy="864000"/>
          </a:xfrm>
          <a:prstGeom prst="roundRect">
            <a:avLst>
              <a:gd name="adj" fmla="val 4768"/>
            </a:avLst>
          </a:prstGeom>
          <a:solidFill>
            <a:schemeClr val="bg1"/>
          </a:solidFill>
          <a:ln w="6350">
            <a:solidFill>
              <a:srgbClr val="F9D45C"/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de-DE" sz="2400" b="1" dirty="0">
                <a:solidFill>
                  <a:srgbClr val="2E353B"/>
                </a:solidFill>
                <a:latin typeface="Lato" panose="020F0502020204030203" pitchFamily="34" charset="77"/>
              </a:rPr>
              <a:t>2.484</a:t>
            </a:r>
          </a:p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Spezial-</a:t>
            </a:r>
            <a:b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</a:b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Aufbereitungen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E3345B7-341C-C44A-84E9-10F6492A0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542" y="2475792"/>
            <a:ext cx="2100970" cy="117513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27333AE-0F78-7C41-806C-9668680E2C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08" y="2464361"/>
            <a:ext cx="2102020" cy="117880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44D5EFD-B480-A549-8D43-3AF9491B9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2472120"/>
            <a:ext cx="2102020" cy="117880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51137DA-6804-4D4D-8C50-5D03881CA2E3}"/>
              </a:ext>
            </a:extLst>
          </p:cNvPr>
          <p:cNvSpPr txBox="1"/>
          <p:nvPr/>
        </p:nvSpPr>
        <p:spPr>
          <a:xfrm>
            <a:off x="231203" y="2400214"/>
            <a:ext cx="720080" cy="127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11-15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16-20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21-25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26-30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31-35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36-40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41-45 min.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05F3174-0C2C-4A4D-A3E1-8AB3275A789C}"/>
              </a:ext>
            </a:extLst>
          </p:cNvPr>
          <p:cNvSpPr txBox="1"/>
          <p:nvPr/>
        </p:nvSpPr>
        <p:spPr>
          <a:xfrm>
            <a:off x="3145328" y="2418045"/>
            <a:ext cx="720080" cy="127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11-15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16-20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21-25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26-30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31-35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36-40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41-45 min.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E81814-BD54-E447-99F6-4F49D56150DB}"/>
              </a:ext>
            </a:extLst>
          </p:cNvPr>
          <p:cNvSpPr txBox="1"/>
          <p:nvPr/>
        </p:nvSpPr>
        <p:spPr>
          <a:xfrm>
            <a:off x="6047815" y="2418045"/>
            <a:ext cx="720080" cy="127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11-15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16-20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21-25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26-30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31-35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36-40 min.</a:t>
            </a:r>
          </a:p>
          <a:p>
            <a:pPr algn="r">
              <a:lnSpc>
                <a:spcPct val="130000"/>
              </a:lnSpc>
              <a:spcAft>
                <a:spcPts val="100"/>
              </a:spcAft>
            </a:pP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41-45 min.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BEEE98D-8EC0-984C-B5E1-11F3CF0A5A6C}"/>
              </a:ext>
            </a:extLst>
          </p:cNvPr>
          <p:cNvSpPr/>
          <p:nvPr/>
        </p:nvSpPr>
        <p:spPr>
          <a:xfrm>
            <a:off x="407642" y="2002911"/>
            <a:ext cx="4861766" cy="28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100" b="1" dirty="0">
                <a:solidFill>
                  <a:srgbClr val="2E353B"/>
                </a:solidFill>
                <a:latin typeface="Lato" panose="020F0502020204030203" pitchFamily="34" charset="77"/>
              </a:rPr>
              <a:t>Verteilung der Aufbereitungsdauer nach Art in Intervallen</a:t>
            </a:r>
            <a:endParaRPr lang="de-DE" sz="1400" b="1" dirty="0">
              <a:solidFill>
                <a:srgbClr val="2E353B"/>
              </a:solidFill>
              <a:latin typeface="Lato" panose="020F0502020204030203" pitchFamily="34" charset="77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A67281-37C6-9348-BE9B-DD027816D21B}"/>
              </a:ext>
            </a:extLst>
          </p:cNvPr>
          <p:cNvSpPr/>
          <p:nvPr/>
        </p:nvSpPr>
        <p:spPr>
          <a:xfrm>
            <a:off x="409328" y="2254911"/>
            <a:ext cx="2592000" cy="2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Alle Aufbereitungen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BB91668-917A-3E4F-9036-3E771ED99AF2}"/>
              </a:ext>
            </a:extLst>
          </p:cNvPr>
          <p:cNvSpPr/>
          <p:nvPr/>
        </p:nvSpPr>
        <p:spPr>
          <a:xfrm>
            <a:off x="3289328" y="2254911"/>
            <a:ext cx="2592000" cy="2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Standard-Aufbereitungen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854D190-EBB3-4145-BFAF-E1BA800736C3}"/>
              </a:ext>
            </a:extLst>
          </p:cNvPr>
          <p:cNvSpPr/>
          <p:nvPr/>
        </p:nvSpPr>
        <p:spPr>
          <a:xfrm>
            <a:off x="6169328" y="2254911"/>
            <a:ext cx="2592000" cy="2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Spezial-Aufbereitungen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0538D725-553F-8445-971C-48BC12B6A6D5}"/>
              </a:ext>
            </a:extLst>
          </p:cNvPr>
          <p:cNvSpPr/>
          <p:nvPr/>
        </p:nvSpPr>
        <p:spPr>
          <a:xfrm>
            <a:off x="3289328" y="3848047"/>
            <a:ext cx="2592000" cy="864000"/>
          </a:xfrm>
          <a:prstGeom prst="roundRect">
            <a:avLst>
              <a:gd name="adj" fmla="val 4768"/>
            </a:avLst>
          </a:prstGeom>
          <a:solidFill>
            <a:schemeClr val="bg1"/>
          </a:solidFill>
          <a:ln w="6350">
            <a:solidFill>
              <a:srgbClr val="97D9D9"/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de-DE" sz="2400" b="1" dirty="0">
                <a:solidFill>
                  <a:srgbClr val="2E353B"/>
                </a:solidFill>
                <a:latin typeface="Lato" panose="020F0502020204030203" pitchFamily="34" charset="77"/>
              </a:rPr>
              <a:t>20,4 min.</a:t>
            </a:r>
          </a:p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Durchschnittliche Dauer </a:t>
            </a:r>
            <a:b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</a:b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Standard-Aufbereitungen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F5C7D2C3-AC6A-B242-B108-7F649C85BC21}"/>
              </a:ext>
            </a:extLst>
          </p:cNvPr>
          <p:cNvSpPr/>
          <p:nvPr/>
        </p:nvSpPr>
        <p:spPr>
          <a:xfrm>
            <a:off x="6169328" y="3848047"/>
            <a:ext cx="2592000" cy="864000"/>
          </a:xfrm>
          <a:prstGeom prst="roundRect">
            <a:avLst>
              <a:gd name="adj" fmla="val 4768"/>
            </a:avLst>
          </a:prstGeom>
          <a:solidFill>
            <a:schemeClr val="bg1"/>
          </a:solidFill>
          <a:ln w="6350">
            <a:solidFill>
              <a:srgbClr val="F9D45C"/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de-DE" sz="2400" b="1" dirty="0">
                <a:solidFill>
                  <a:srgbClr val="2E353B"/>
                </a:solidFill>
                <a:latin typeface="Lato" panose="020F0502020204030203" pitchFamily="34" charset="77"/>
              </a:rPr>
              <a:t>24,7 min.</a:t>
            </a:r>
          </a:p>
          <a:p>
            <a:pPr algn="ctr"/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Durchschnittliche Dauer </a:t>
            </a:r>
            <a:b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</a:br>
            <a:r>
              <a:rPr lang="de-DE" sz="800" b="1" dirty="0">
                <a:solidFill>
                  <a:srgbClr val="2E353B"/>
                </a:solidFill>
                <a:latin typeface="Lato" panose="020F0502020204030203" pitchFamily="34" charset="77"/>
              </a:rPr>
              <a:t>Spezial-Aufbereitungen</a:t>
            </a:r>
          </a:p>
        </p:txBody>
      </p:sp>
    </p:spTree>
    <p:extLst>
      <p:ext uri="{BB962C8B-B14F-4D97-AF65-F5344CB8AC3E}">
        <p14:creationId xmlns:p14="http://schemas.microsoft.com/office/powerpoint/2010/main" val="1995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86E4BD3-7016-8D46-847F-86763F9D751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18" y="1887407"/>
            <a:ext cx="3960000" cy="24465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C02296-9C5F-894B-B695-8E49B59DE666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243" y="1885951"/>
            <a:ext cx="3960000" cy="2448000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A37C45F-6C74-1D40-8297-69C2EDC5B64C}"/>
              </a:ext>
            </a:extLst>
          </p:cNvPr>
          <p:cNvGraphicFramePr>
            <a:graphicFrameLocks noGrp="1"/>
          </p:cNvGraphicFramePr>
          <p:nvPr/>
        </p:nvGraphicFramePr>
        <p:xfrm>
          <a:off x="4243756" y="1885950"/>
          <a:ext cx="656487" cy="24479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56487">
                  <a:extLst>
                    <a:ext uri="{9D8B030D-6E8A-4147-A177-3AD203B41FA5}">
                      <a16:colId xmlns:a16="http://schemas.microsoft.com/office/drawing/2014/main" val="724158014"/>
                    </a:ext>
                  </a:extLst>
                </a:gridCol>
              </a:tblGrid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05:00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7793639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06:00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2071265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07:00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8058259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08:00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9241424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09:00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345542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10:00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3373990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11:00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723895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12:00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36657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13:00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4575715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14:00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0932085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15:00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229002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16:00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0053845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17:00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766585"/>
                  </a:ext>
                </a:extLst>
              </a:tr>
              <a:tr h="1748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u="none" strike="noStrike" dirty="0">
                          <a:effectLst/>
                        </a:rPr>
                        <a:t>18:00</a:t>
                      </a:r>
                      <a:endParaRPr lang="de-DE" sz="700" b="0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06317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A162B50-C8B1-1A45-A9DA-C9CA6ACC4576}"/>
              </a:ext>
            </a:extLst>
          </p:cNvPr>
          <p:cNvGraphicFramePr>
            <a:graphicFrameLocks noGrp="1"/>
          </p:cNvGraphicFramePr>
          <p:nvPr/>
        </p:nvGraphicFramePr>
        <p:xfrm>
          <a:off x="290918" y="1657351"/>
          <a:ext cx="3952837" cy="20878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64691">
                  <a:extLst>
                    <a:ext uri="{9D8B030D-6E8A-4147-A177-3AD203B41FA5}">
                      <a16:colId xmlns:a16="http://schemas.microsoft.com/office/drawing/2014/main" val="724158014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795274994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453566555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3247429399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594204187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3512074127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165347615"/>
                    </a:ext>
                  </a:extLst>
                </a:gridCol>
              </a:tblGrid>
              <a:tr h="2087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u="none" strike="noStrike" dirty="0">
                          <a:effectLst/>
                        </a:rPr>
                        <a:t>Sonntag</a:t>
                      </a:r>
                      <a:endParaRPr lang="de-DE" sz="700" b="1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Montag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Dienstag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Mittwoch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Donnerstag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Freitag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Samstag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7793639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8047F48-928C-004D-B361-996AEC422B0E}"/>
              </a:ext>
            </a:extLst>
          </p:cNvPr>
          <p:cNvGraphicFramePr>
            <a:graphicFrameLocks noGrp="1"/>
          </p:cNvGraphicFramePr>
          <p:nvPr/>
        </p:nvGraphicFramePr>
        <p:xfrm>
          <a:off x="4897843" y="1657351"/>
          <a:ext cx="3952837" cy="20878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64691">
                  <a:extLst>
                    <a:ext uri="{9D8B030D-6E8A-4147-A177-3AD203B41FA5}">
                      <a16:colId xmlns:a16="http://schemas.microsoft.com/office/drawing/2014/main" val="724158014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795274994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453566555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3247429399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594204187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3512074127"/>
                    </a:ext>
                  </a:extLst>
                </a:gridCol>
                <a:gridCol w="564691">
                  <a:extLst>
                    <a:ext uri="{9D8B030D-6E8A-4147-A177-3AD203B41FA5}">
                      <a16:colId xmlns:a16="http://schemas.microsoft.com/office/drawing/2014/main" val="1165347615"/>
                    </a:ext>
                  </a:extLst>
                </a:gridCol>
              </a:tblGrid>
              <a:tr h="2087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u="none" strike="noStrike" dirty="0">
                          <a:effectLst/>
                        </a:rPr>
                        <a:t>Sonntag</a:t>
                      </a:r>
                      <a:endParaRPr lang="de-DE" sz="700" b="1" i="0" u="none" strike="noStrike" dirty="0">
                        <a:solidFill>
                          <a:srgbClr val="2E353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Montag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Dienstag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Mittwoch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Donnerstag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Freitag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2E353B"/>
                          </a:solidFill>
                          <a:effectLst/>
                          <a:latin typeface="+mn-lt"/>
                        </a:rPr>
                        <a:t>Samstag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7793639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B2500E5-49CD-5B41-BE4B-D247934C8A88}"/>
              </a:ext>
            </a:extLst>
          </p:cNvPr>
          <p:cNvSpPr txBox="1"/>
          <p:nvPr/>
        </p:nvSpPr>
        <p:spPr>
          <a:xfrm>
            <a:off x="4287626" y="1645209"/>
            <a:ext cx="527709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" dirty="0"/>
              <a:t>Uhrzeit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690943-1F1C-FA40-99B8-213441E739E5}"/>
              </a:ext>
            </a:extLst>
          </p:cNvPr>
          <p:cNvSpPr txBox="1"/>
          <p:nvPr/>
        </p:nvSpPr>
        <p:spPr>
          <a:xfrm>
            <a:off x="301876" y="1266052"/>
            <a:ext cx="39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Anforderung zur Aufbereitung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27CD03-F280-1A4F-94AB-686679793BEA}"/>
              </a:ext>
            </a:extLst>
          </p:cNvPr>
          <p:cNvSpPr txBox="1"/>
          <p:nvPr/>
        </p:nvSpPr>
        <p:spPr>
          <a:xfrm>
            <a:off x="4900243" y="1380352"/>
            <a:ext cx="39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Durchführung der Aufbereitung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8B5D78-8FB4-F141-AF57-95CD54534777}"/>
              </a:ext>
            </a:extLst>
          </p:cNvPr>
          <p:cNvSpPr txBox="1"/>
          <p:nvPr/>
        </p:nvSpPr>
        <p:spPr>
          <a:xfrm>
            <a:off x="1264257" y="270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4A90574-0F06-E84C-BABF-D7C8F219759D}"/>
              </a:ext>
            </a:extLst>
          </p:cNvPr>
          <p:cNvSpPr txBox="1">
            <a:spLocks/>
          </p:cNvSpPr>
          <p:nvPr/>
        </p:nvSpPr>
        <p:spPr>
          <a:xfrm>
            <a:off x="1451496" y="57150"/>
            <a:ext cx="6625704" cy="2898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err="1">
                <a:solidFill>
                  <a:schemeClr val="bg1"/>
                </a:solidFill>
              </a:rPr>
              <a:t>Heatmaps</a:t>
            </a:r>
            <a:r>
              <a:rPr lang="de-DE" sz="2400" dirty="0">
                <a:solidFill>
                  <a:schemeClr val="bg1"/>
                </a:solidFill>
              </a:rPr>
              <a:t> zu Aufbereitungszeiten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029056E-819B-8D4D-88A0-7C4E10738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1903" y="439728"/>
            <a:ext cx="6611497" cy="216870"/>
          </a:xfrm>
        </p:spPr>
        <p:txBody>
          <a:bodyPr/>
          <a:lstStyle/>
          <a:p>
            <a:r>
              <a:rPr lang="de-DE" dirty="0"/>
              <a:t>BEDARFSGERECHTE PERSONALSTEUERUNG ERMÖGLICHEN</a:t>
            </a:r>
          </a:p>
        </p:txBody>
      </p:sp>
    </p:spTree>
    <p:extLst>
      <p:ext uri="{BB962C8B-B14F-4D97-AF65-F5344CB8AC3E}">
        <p14:creationId xmlns:p14="http://schemas.microsoft.com/office/powerpoint/2010/main" val="36496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6972A9F-8640-4240-89A1-3BA63996F5C6}"/>
              </a:ext>
            </a:extLst>
          </p:cNvPr>
          <p:cNvGraphicFramePr>
            <a:graphicFrameLocks noGrp="1"/>
          </p:cNvGraphicFramePr>
          <p:nvPr/>
        </p:nvGraphicFramePr>
        <p:xfrm>
          <a:off x="361438" y="1227108"/>
          <a:ext cx="8401564" cy="352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504">
                  <a:extLst>
                    <a:ext uri="{9D8B030D-6E8A-4147-A177-3AD203B41FA5}">
                      <a16:colId xmlns:a16="http://schemas.microsoft.com/office/drawing/2014/main" val="1353658634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1303500808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1744053510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3471430819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3060203978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4262026564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4143269231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403928301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2661617052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2439133434"/>
                    </a:ext>
                  </a:extLst>
                </a:gridCol>
                <a:gridCol w="730206">
                  <a:extLst>
                    <a:ext uri="{9D8B030D-6E8A-4147-A177-3AD203B41FA5}">
                      <a16:colId xmlns:a16="http://schemas.microsoft.com/office/drawing/2014/main" val="3727759476"/>
                    </a:ext>
                  </a:extLst>
                </a:gridCol>
              </a:tblGrid>
              <a:tr h="352605">
                <a:tc>
                  <a:txBody>
                    <a:bodyPr/>
                    <a:lstStyle/>
                    <a:p>
                      <a:pPr algn="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Minuten seit Meldung</a:t>
                      </a: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1486153425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10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15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30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45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60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90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120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240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628729997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 err="1">
                          <a:effectLst/>
                        </a:rPr>
                        <a:t>Neuro</a:t>
                      </a:r>
                      <a:r>
                        <a:rPr lang="de-DE" sz="1050" b="1" u="none" strike="noStrike" dirty="0">
                          <a:effectLst/>
                        </a:rPr>
                        <a:t> 1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3,8%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16,1%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43,2%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63,1%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73,5%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87,0%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91,8%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95,4%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548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1038204416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 err="1">
                          <a:effectLst/>
                        </a:rPr>
                        <a:t>Stroke</a:t>
                      </a:r>
                      <a:r>
                        <a:rPr lang="de-DE" sz="1050" b="1" u="none" strike="noStrike" dirty="0">
                          <a:effectLst/>
                        </a:rPr>
                        <a:t> Unit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12,6%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21,4%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35,9%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61,2%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77,7%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83,5%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89,3%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90,3%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91,3%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103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1378168068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>
                          <a:effectLst/>
                        </a:rPr>
                        <a:t>Aufbereitung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34,5%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37,9%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41,4%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51,7%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58,6%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58,6%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65,5%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69,0%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82,8%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29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2125683171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 err="1">
                          <a:effectLst/>
                        </a:rPr>
                        <a:t>Geronto</a:t>
                      </a:r>
                      <a:r>
                        <a:rPr lang="de-DE" sz="1050" b="1" u="none" strike="noStrike" dirty="0">
                          <a:effectLst/>
                        </a:rPr>
                        <a:t> 2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30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4007916699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 err="1">
                          <a:effectLst/>
                        </a:rPr>
                        <a:t>Psych</a:t>
                      </a:r>
                      <a:r>
                        <a:rPr lang="de-DE" sz="1050" b="1" u="none" strike="noStrike" dirty="0">
                          <a:effectLst/>
                        </a:rPr>
                        <a:t> 1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15,6%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44,4%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68,9%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45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3446273908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 err="1">
                          <a:effectLst/>
                        </a:rPr>
                        <a:t>Neuro</a:t>
                      </a:r>
                      <a:r>
                        <a:rPr lang="de-DE" sz="1050" b="1" u="none" strike="noStrike" dirty="0">
                          <a:effectLst/>
                        </a:rPr>
                        <a:t> 2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5,7%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12,6%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20,9%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50,0%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65,7%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77,8%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90,9%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93,9%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97,8%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230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3386455431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 err="1">
                          <a:effectLst/>
                        </a:rPr>
                        <a:t>Psych</a:t>
                      </a:r>
                      <a:r>
                        <a:rPr lang="de-DE" sz="1050" b="1" u="none" strike="noStrike" dirty="0">
                          <a:effectLst/>
                        </a:rPr>
                        <a:t> 2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25,0%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45,0%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55,0%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75,0%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85,0%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20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2437682514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1" u="none" strike="noStrike" dirty="0">
                          <a:effectLst/>
                        </a:rPr>
                        <a:t>Balint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9,5%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28,6%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47,6%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61,9%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76,2%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76,2%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95,2%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21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4026084307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E6E584B-2A34-B745-934A-1687E62C3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68257"/>
              </p:ext>
            </p:extLst>
          </p:nvPr>
        </p:nvGraphicFramePr>
        <p:xfrm>
          <a:off x="346074" y="1183975"/>
          <a:ext cx="8416925" cy="352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515">
                  <a:extLst>
                    <a:ext uri="{9D8B030D-6E8A-4147-A177-3AD203B41FA5}">
                      <a16:colId xmlns:a16="http://schemas.microsoft.com/office/drawing/2014/main" val="1353658634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1303500808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1744053510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3471430819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3060203978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4262026564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4143269231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403928301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2661617052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2439133434"/>
                    </a:ext>
                  </a:extLst>
                </a:gridCol>
                <a:gridCol w="731541">
                  <a:extLst>
                    <a:ext uri="{9D8B030D-6E8A-4147-A177-3AD203B41FA5}">
                      <a16:colId xmlns:a16="http://schemas.microsoft.com/office/drawing/2014/main" val="3727759476"/>
                    </a:ext>
                  </a:extLst>
                </a:gridCol>
              </a:tblGrid>
              <a:tr h="352605">
                <a:tc>
                  <a:txBody>
                    <a:bodyPr/>
                    <a:lstStyle/>
                    <a:p>
                      <a:pPr algn="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Minuten seit Meldung</a:t>
                      </a: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b"/>
                </a:tc>
                <a:extLst>
                  <a:ext uri="{0D108BD9-81ED-4DB2-BD59-A6C34878D82A}">
                    <a16:rowId xmlns:a16="http://schemas.microsoft.com/office/drawing/2014/main" val="1486153425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10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15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30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45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60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90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120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&lt; 240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extLst>
                  <a:ext uri="{0D108BD9-81ED-4DB2-BD59-A6C34878D82A}">
                    <a16:rowId xmlns:a16="http://schemas.microsoft.com/office/drawing/2014/main" val="628729997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908" marR="72000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3,8%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8,2%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16,1%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43,2%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63,1%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73,5%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87,0%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91,8%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95,4%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548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04416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Station A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2000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12,6%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21,4%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35,9%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61,2%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77,7%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83,5%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89,3%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90,3%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91,3%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103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extLst>
                  <a:ext uri="{0D108BD9-81ED-4DB2-BD59-A6C34878D82A}">
                    <a16:rowId xmlns:a16="http://schemas.microsoft.com/office/drawing/2014/main" val="1378168068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B</a:t>
                      </a:r>
                    </a:p>
                  </a:txBody>
                  <a:tcPr marL="7908" marR="72000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34,5%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37,9%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41,4%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51,7%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58,6%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58,6%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65,5%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69,0%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82,8%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29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83171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C</a:t>
                      </a:r>
                    </a:p>
                  </a:txBody>
                  <a:tcPr marL="7908" marR="72000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10,0%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16,7%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40,0%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63,3%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76,7%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80,0%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83,3%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86,7%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30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extLst>
                  <a:ext uri="{0D108BD9-81ED-4DB2-BD59-A6C34878D82A}">
                    <a16:rowId xmlns:a16="http://schemas.microsoft.com/office/drawing/2014/main" val="4007916699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D</a:t>
                      </a:r>
                    </a:p>
                  </a:txBody>
                  <a:tcPr marL="7908" marR="72000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6,7%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13,3%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15,6%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44,4%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68,9%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73,3%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86,7%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93,3%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93,3%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45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73908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E</a:t>
                      </a:r>
                    </a:p>
                  </a:txBody>
                  <a:tcPr marL="7908" marR="72000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5,7%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12,6%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20,9%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50,0%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65,7%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77,8%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90,9%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93,9%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>
                          <a:effectLst/>
                        </a:rPr>
                        <a:t>97,8%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230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extLst>
                  <a:ext uri="{0D108BD9-81ED-4DB2-BD59-A6C34878D82A}">
                    <a16:rowId xmlns:a16="http://schemas.microsoft.com/office/drawing/2014/main" val="3386455431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F</a:t>
                      </a:r>
                    </a:p>
                  </a:txBody>
                  <a:tcPr marL="7908" marR="72000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0,0%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0,0%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10,0%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25,0%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45,0%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55,0%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75,0%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85,0%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90,0%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20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82514"/>
                  </a:ext>
                </a:extLst>
              </a:tr>
              <a:tr h="35260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G</a:t>
                      </a:r>
                    </a:p>
                  </a:txBody>
                  <a:tcPr marL="7908" marR="72000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4,8%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9,5%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28,6%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47,6%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61,9%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76,2%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76,2%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u="none" strike="noStrike" dirty="0">
                          <a:effectLst/>
                        </a:rPr>
                        <a:t>95,2%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u="none" strike="noStrike" dirty="0">
                          <a:effectLst/>
                        </a:rPr>
                        <a:t>21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8" marR="7908" marT="7908" marB="0" anchor="ctr"/>
                </a:tc>
                <a:extLst>
                  <a:ext uri="{0D108BD9-81ED-4DB2-BD59-A6C34878D82A}">
                    <a16:rowId xmlns:a16="http://schemas.microsoft.com/office/drawing/2014/main" val="4026084307"/>
                  </a:ext>
                </a:extLst>
              </a:tr>
            </a:tbl>
          </a:graphicData>
        </a:graphic>
      </p:graphicFrame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031D5815-6235-974B-BCD6-16FC075300FD}"/>
              </a:ext>
            </a:extLst>
          </p:cNvPr>
          <p:cNvSpPr/>
          <p:nvPr/>
        </p:nvSpPr>
        <p:spPr>
          <a:xfrm rot="18340689">
            <a:off x="3645001" y="959530"/>
            <a:ext cx="228285" cy="13994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5A23BCF5-293B-CA46-BF6A-8ACB3BE791F5}"/>
              </a:ext>
            </a:extLst>
          </p:cNvPr>
          <p:cNvSpPr txBox="1">
            <a:spLocks/>
          </p:cNvSpPr>
          <p:nvPr/>
        </p:nvSpPr>
        <p:spPr>
          <a:xfrm>
            <a:off x="1451496" y="57150"/>
            <a:ext cx="6625704" cy="2898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>
                <a:solidFill>
                  <a:schemeClr val="bg1"/>
                </a:solidFill>
              </a:rPr>
              <a:t>Responsezeit der Aufbereitungskräfte –</a:t>
            </a:r>
          </a:p>
          <a:p>
            <a:pPr algn="l"/>
            <a:r>
              <a:rPr lang="de-DE" sz="1400" dirty="0">
                <a:solidFill>
                  <a:schemeClr val="bg1"/>
                </a:solidFill>
              </a:rPr>
              <a:t>MELDUNG ZUR AUFBEREITUNG BIS START AUFBEREITUNG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70B9EF2-F686-1B4F-BB10-888EA627D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438" y="928780"/>
            <a:ext cx="7106162" cy="21206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Bei ca. 50% der Betten startet die Aufbereitung innerhalb von 30 min. nach erfolgter Anforderung</a:t>
            </a:r>
          </a:p>
        </p:txBody>
      </p:sp>
    </p:spTree>
    <p:extLst>
      <p:ext uri="{BB962C8B-B14F-4D97-AF65-F5344CB8AC3E}">
        <p14:creationId xmlns:p14="http://schemas.microsoft.com/office/powerpoint/2010/main" val="3144214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151AFA-FE54-464C-A3E8-ED95E741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080000"/>
            <a:ext cx="3252572" cy="37631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220774-D73F-2D4A-9840-D25B12898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016" y="1428750"/>
            <a:ext cx="5399984" cy="27671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209CFF9D-9385-1F4F-97C7-1F86A303BDF4}"/>
              </a:ext>
            </a:extLst>
          </p:cNvPr>
          <p:cNvSpPr txBox="1">
            <a:spLocks/>
          </p:cNvSpPr>
          <p:nvPr/>
        </p:nvSpPr>
        <p:spPr>
          <a:xfrm>
            <a:off x="1447800" y="209550"/>
            <a:ext cx="6625704" cy="2898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>
                <a:solidFill>
                  <a:schemeClr val="bg1"/>
                </a:solidFill>
              </a:rPr>
              <a:t>Dauer und Art der Raum-Reinigung</a:t>
            </a:r>
          </a:p>
        </p:txBody>
      </p:sp>
    </p:spTree>
    <p:extLst>
      <p:ext uri="{BB962C8B-B14F-4D97-AF65-F5344CB8AC3E}">
        <p14:creationId xmlns:p14="http://schemas.microsoft.com/office/powerpoint/2010/main" val="13131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01DAE-9E66-1C4C-B151-FD6ACCAC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HPM®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CLINARIS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32CFA8-5CA5-1C43-8576-AAA7BF42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068" y="896371"/>
            <a:ext cx="2201132" cy="504448"/>
          </a:xfrm>
          <a:prstGeom prst="rect">
            <a:avLst/>
          </a:prstGeom>
        </p:spPr>
      </p:pic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132EA2F-2C34-2040-AF4A-FE5EF4A0C8A1}"/>
              </a:ext>
            </a:extLst>
          </p:cNvPr>
          <p:cNvSpPr/>
          <p:nvPr/>
        </p:nvSpPr>
        <p:spPr>
          <a:xfrm>
            <a:off x="4762325" y="1567184"/>
            <a:ext cx="34290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Hygiene sichtbar machen</a:t>
            </a:r>
          </a:p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Infekt-Ketten unterbrechen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436E1563-6797-2443-95B8-5A701F53EF59}"/>
              </a:ext>
            </a:extLst>
          </p:cNvPr>
          <p:cNvSpPr/>
          <p:nvPr/>
        </p:nvSpPr>
        <p:spPr>
          <a:xfrm>
            <a:off x="838200" y="2647950"/>
            <a:ext cx="34290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Pflege und Technik entlasten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AB37F3B4-F6C2-0F4E-A874-504451344073}"/>
              </a:ext>
            </a:extLst>
          </p:cNvPr>
          <p:cNvSpPr/>
          <p:nvPr/>
        </p:nvSpPr>
        <p:spPr>
          <a:xfrm>
            <a:off x="4762325" y="3728716"/>
            <a:ext cx="34290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Kosten senken,</a:t>
            </a:r>
            <a:b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Effizienz steigern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575DA41-01B7-AB4C-9FC1-7C768B828C82}"/>
              </a:ext>
            </a:extLst>
          </p:cNvPr>
          <p:cNvSpPr/>
          <p:nvPr/>
        </p:nvSpPr>
        <p:spPr>
          <a:xfrm>
            <a:off x="838200" y="3728716"/>
            <a:ext cx="34290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Dokumentation automatisieren</a:t>
            </a: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12595C9F-F287-084D-82E6-0582ADD34C23}"/>
              </a:ext>
            </a:extLst>
          </p:cNvPr>
          <p:cNvSpPr/>
          <p:nvPr/>
        </p:nvSpPr>
        <p:spPr>
          <a:xfrm>
            <a:off x="838200" y="1567184"/>
            <a:ext cx="34290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Echtzeit Tracking mit BLE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FC0FBECA-E43C-724C-8807-2AD76F342C7C}"/>
              </a:ext>
            </a:extLst>
          </p:cNvPr>
          <p:cNvSpPr/>
          <p:nvPr/>
        </p:nvSpPr>
        <p:spPr>
          <a:xfrm>
            <a:off x="4762325" y="2647950"/>
            <a:ext cx="34290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n>
                <a:solidFill>
                  <a:schemeClr val="bg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Prozesse vereinfachen</a:t>
            </a:r>
          </a:p>
          <a:p>
            <a:pPr algn="ctr"/>
            <a:endParaRPr lang="de-DE" sz="2000" dirty="0">
              <a:ln>
                <a:solidFill>
                  <a:schemeClr val="bg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FD0319-5735-E945-BECE-AE1D43EDAD78}"/>
              </a:ext>
            </a:extLst>
          </p:cNvPr>
          <p:cNvSpPr txBox="1"/>
          <p:nvPr/>
        </p:nvSpPr>
        <p:spPr>
          <a:xfrm>
            <a:off x="4793974" y="998309"/>
            <a:ext cx="175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steht für…</a:t>
            </a:r>
          </a:p>
        </p:txBody>
      </p:sp>
    </p:spTree>
    <p:extLst>
      <p:ext uri="{BB962C8B-B14F-4D97-AF65-F5344CB8AC3E}">
        <p14:creationId xmlns:p14="http://schemas.microsoft.com/office/powerpoint/2010/main" val="2398158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57150"/>
            <a:ext cx="6625704" cy="28984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2400" dirty="0">
                <a:solidFill>
                  <a:schemeClr val="bg1"/>
                </a:solidFill>
              </a:rPr>
              <a:t>Auswertungen zu Defektmeldungen</a:t>
            </a:r>
            <a:endParaRPr lang="ar-IQ" sz="2400" dirty="0">
              <a:solidFill>
                <a:schemeClr val="bg1"/>
              </a:solidFill>
            </a:endParaRP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BA2D5C1-BA14-D242-B3B2-C9D71743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49880"/>
            <a:ext cx="6611497" cy="216870"/>
          </a:xfrm>
        </p:spPr>
        <p:txBody>
          <a:bodyPr/>
          <a:lstStyle/>
          <a:p>
            <a:r>
              <a:rPr lang="de-DE" dirty="0"/>
              <a:t>SCHNELLE WIEDERBEREITSTELUNG ERMÖGLICHEN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0E5F31B-EB6D-6C4F-8691-EB58AB55AF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71550"/>
            <a:ext cx="8287738" cy="3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0301A05-6557-654C-A5FC-75AE2D671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1903" y="449880"/>
            <a:ext cx="6611497" cy="216870"/>
          </a:xfrm>
        </p:spPr>
        <p:txBody>
          <a:bodyPr/>
          <a:lstStyle/>
          <a:p>
            <a:r>
              <a:rPr lang="de-DE" b="1" dirty="0"/>
              <a:t>VOR</a:t>
            </a:r>
            <a:r>
              <a:rPr lang="de-DE" dirty="0"/>
              <a:t> UND </a:t>
            </a:r>
            <a:r>
              <a:rPr lang="de-DE" b="1" dirty="0"/>
              <a:t>NACH</a:t>
            </a:r>
            <a:r>
              <a:rPr lang="de-DE" dirty="0"/>
              <a:t> DER EINFÜHRUNG VON HPM®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8877D3-E883-E144-8D1F-9576ED0C4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1496" y="57150"/>
            <a:ext cx="6625704" cy="28984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2400" dirty="0">
                <a:solidFill>
                  <a:schemeClr val="bg1"/>
                </a:solidFill>
              </a:rPr>
              <a:t>Anteil Medizinprodukte mit überfälligem Prüfdatum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AFD310C7-25AF-F544-92A8-01F4E466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96" y="895350"/>
            <a:ext cx="6625704" cy="3963907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A1DF1BAE-0EFA-744E-B5B8-729BF6DCAD3D}"/>
              </a:ext>
            </a:extLst>
          </p:cNvPr>
          <p:cNvSpPr txBox="1"/>
          <p:nvPr/>
        </p:nvSpPr>
        <p:spPr>
          <a:xfrm>
            <a:off x="1376868" y="3101282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Risiko-Zone</a:t>
            </a:r>
          </a:p>
        </p:txBody>
      </p:sp>
      <p:pic>
        <p:nvPicPr>
          <p:cNvPr id="72" name="Grafik 71" descr="Warnung">
            <a:extLst>
              <a:ext uri="{FF2B5EF4-FFF2-40B4-BE49-F238E27FC236}">
                <a16:creationId xmlns:a16="http://schemas.microsoft.com/office/drawing/2014/main" id="{D5AA208D-34BF-1C43-91FB-F045B156D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200" y="2228454"/>
            <a:ext cx="896496" cy="896496"/>
          </a:xfrm>
          <a:prstGeom prst="rect">
            <a:avLst/>
          </a:prstGeom>
        </p:spPr>
      </p:pic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F2ABFD48-8D88-8C44-9665-DE03C0FDA662}"/>
              </a:ext>
            </a:extLst>
          </p:cNvPr>
          <p:cNvCxnSpPr>
            <a:cxnSpLocks/>
          </p:cNvCxnSpPr>
          <p:nvPr/>
        </p:nvCxnSpPr>
        <p:spPr>
          <a:xfrm>
            <a:off x="2895600" y="1581150"/>
            <a:ext cx="0" cy="3087600"/>
          </a:xfrm>
          <a:prstGeom prst="line">
            <a:avLst/>
          </a:prstGeom>
          <a:ln w="571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76">
            <a:extLst>
              <a:ext uri="{FF2B5EF4-FFF2-40B4-BE49-F238E27FC236}">
                <a16:creationId xmlns:a16="http://schemas.microsoft.com/office/drawing/2014/main" id="{E585E8CE-13FA-B84A-8DB3-4D4A6DC66A07}"/>
              </a:ext>
            </a:extLst>
          </p:cNvPr>
          <p:cNvSpPr/>
          <p:nvPr/>
        </p:nvSpPr>
        <p:spPr>
          <a:xfrm>
            <a:off x="2971800" y="1004888"/>
            <a:ext cx="1981187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2"/>
                </a:solidFill>
              </a:rPr>
              <a:t>Einführung </a:t>
            </a:r>
            <a:r>
              <a:rPr lang="de-DE" b="1" dirty="0">
                <a:solidFill>
                  <a:schemeClr val="accent2"/>
                </a:solidFill>
              </a:rPr>
              <a:t>HPM®</a:t>
            </a:r>
          </a:p>
        </p:txBody>
      </p:sp>
      <p:cxnSp>
        <p:nvCxnSpPr>
          <p:cNvPr id="80" name="Gekrümmte Verbindung 79">
            <a:extLst>
              <a:ext uri="{FF2B5EF4-FFF2-40B4-BE49-F238E27FC236}">
                <a16:creationId xmlns:a16="http://schemas.microsoft.com/office/drawing/2014/main" id="{C9817AA5-D964-6B46-BBD2-F78D57C42766}"/>
              </a:ext>
            </a:extLst>
          </p:cNvPr>
          <p:cNvCxnSpPr>
            <a:cxnSpLocks/>
            <a:stCxn id="77" idx="1"/>
          </p:cNvCxnSpPr>
          <p:nvPr/>
        </p:nvCxnSpPr>
        <p:spPr>
          <a:xfrm rot="10800000" flipV="1">
            <a:off x="2895606" y="1293019"/>
            <a:ext cx="76194" cy="288132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89F9EC8-337A-1B4A-BB1B-1F2599355490}"/>
              </a:ext>
            </a:extLst>
          </p:cNvPr>
          <p:cNvGraphicFramePr>
            <a:graphicFrameLocks noGrp="1"/>
          </p:cNvGraphicFramePr>
          <p:nvPr/>
        </p:nvGraphicFramePr>
        <p:xfrm>
          <a:off x="360000" y="1080000"/>
          <a:ext cx="6398400" cy="354888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078400">
                  <a:extLst>
                    <a:ext uri="{9D8B030D-6E8A-4147-A177-3AD203B41FA5}">
                      <a16:colId xmlns:a16="http://schemas.microsoft.com/office/drawing/2014/main" val="22239959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360963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451786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668351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93565472"/>
                    </a:ext>
                  </a:extLst>
                </a:gridCol>
              </a:tblGrid>
              <a:tr h="508377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GEMELDETE KEIME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8000" marR="144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Feb</a:t>
                      </a:r>
                      <a:endParaRPr lang="de-DE" sz="14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Dez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90800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Screening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71913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MRSA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29268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VRE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97745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3MRGN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7823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4MRGN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303264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Influenza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9048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HBV, HCV, HIV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52304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Noro</a:t>
                      </a:r>
                      <a:endParaRPr lang="de-DE" sz="11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1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38657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Clostridium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86197"/>
                  </a:ext>
                </a:extLst>
              </a:tr>
              <a:tr h="28605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TBC</a:t>
                      </a: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385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ctr"/>
                      <a:endParaRPr lang="de-DE" sz="11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426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8340" marR="4260" marT="426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71595"/>
                  </a:ext>
                </a:extLst>
              </a:tr>
            </a:tbl>
          </a:graphicData>
        </a:graphic>
      </p:graphicFrame>
      <p:sp>
        <p:nvSpPr>
          <p:cNvPr id="4" name="Titel 2">
            <a:extLst>
              <a:ext uri="{FF2B5EF4-FFF2-40B4-BE49-F238E27FC236}">
                <a16:creationId xmlns:a16="http://schemas.microsoft.com/office/drawing/2014/main" id="{2042F187-382E-A44F-BE5C-0767E2BC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96" y="300708"/>
            <a:ext cx="6625704" cy="289842"/>
          </a:xfrm>
        </p:spPr>
        <p:txBody>
          <a:bodyPr/>
          <a:lstStyle/>
          <a:p>
            <a:r>
              <a:rPr lang="de-DE" dirty="0"/>
              <a:t>Anzahl und Art von Keimen</a:t>
            </a:r>
          </a:p>
        </p:txBody>
      </p:sp>
    </p:spTree>
    <p:extLst>
      <p:ext uri="{BB962C8B-B14F-4D97-AF65-F5344CB8AC3E}">
        <p14:creationId xmlns:p14="http://schemas.microsoft.com/office/powerpoint/2010/main" val="23211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04800" y="2952750"/>
            <a:ext cx="2160000" cy="178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der bestehenden 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einzubindenden Prozesse 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(z.B. Bettenmanagement),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intensive Begehung</a:t>
            </a:r>
          </a:p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Abstimmung der Soll-Prozesse 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(z.B. Festlegung potenzieller Sammelräume für reine und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unreine Betten / Med. </a:t>
            </a: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Typischer Projektablauf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Schnell „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“…</a:t>
            </a:r>
            <a:endParaRPr lang="ar-IQ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6FC21DF-8BA2-C146-8FE0-AE389EB5F25B}"/>
              </a:ext>
            </a:extLst>
          </p:cNvPr>
          <p:cNvGrpSpPr/>
          <p:nvPr/>
        </p:nvGrpSpPr>
        <p:grpSpPr>
          <a:xfrm>
            <a:off x="360000" y="1197243"/>
            <a:ext cx="2535600" cy="1620000"/>
            <a:chOff x="360000" y="1197243"/>
            <a:chExt cx="2535600" cy="1620000"/>
          </a:xfrm>
        </p:grpSpPr>
        <p:sp>
          <p:nvSpPr>
            <p:cNvPr id="2" name="Chevron 1"/>
            <p:cNvSpPr/>
            <p:nvPr/>
          </p:nvSpPr>
          <p:spPr>
            <a:xfrm>
              <a:off x="360000" y="1197243"/>
              <a:ext cx="2340000" cy="1620000"/>
            </a:xfrm>
            <a:prstGeom prst="chevron">
              <a:avLst>
                <a:gd name="adj" fmla="val 193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Analyse</a:t>
              </a:r>
              <a:endPara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1 - 2 Wochen</a:t>
              </a:r>
              <a:endParaRPr lang="ar-IQ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/>
            <p:cNvSpPr>
              <a:spLocks/>
            </p:cNvSpPr>
            <p:nvPr/>
          </p:nvSpPr>
          <p:spPr>
            <a:xfrm>
              <a:off x="2355600" y="1737243"/>
              <a:ext cx="540000" cy="540000"/>
            </a:xfrm>
            <a:prstGeom prst="ellipse">
              <a:avLst/>
            </a:prstGeom>
            <a:solidFill>
              <a:srgbClr val="007FA6"/>
            </a:solidFill>
            <a:ln w="25400">
              <a:solidFill>
                <a:schemeClr val="bg1"/>
              </a:solidFill>
            </a:ln>
          </p:spPr>
          <p:txBody>
            <a:bodyPr wrap="square" lIns="36000" tIns="36000" rIns="36000" bIns="36000" anchor="ctr" anchorCtr="1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ar-IQ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Box 39">
            <a:extLst>
              <a:ext uri="{FF2B5EF4-FFF2-40B4-BE49-F238E27FC236}">
                <a16:creationId xmlns:a16="http://schemas.microsoft.com/office/drawing/2014/main" id="{70EF3832-9F89-AF4A-BCF1-E3D4570A2028}"/>
              </a:ext>
            </a:extLst>
          </p:cNvPr>
          <p:cNvSpPr txBox="1"/>
          <p:nvPr/>
        </p:nvSpPr>
        <p:spPr>
          <a:xfrm>
            <a:off x="2989042" y="2952750"/>
            <a:ext cx="2398958" cy="13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Erfassung der Betten / Med. </a:t>
            </a: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der Software auf Server der Klinik oder in Cloud</a:t>
            </a:r>
          </a:p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„Einlernen“ der Hardware (App)</a:t>
            </a:r>
          </a:p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 / Netzwerk Installation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39">
            <a:extLst>
              <a:ext uri="{FF2B5EF4-FFF2-40B4-BE49-F238E27FC236}">
                <a16:creationId xmlns:a16="http://schemas.microsoft.com/office/drawing/2014/main" id="{943FC070-ED87-1C47-83E8-CF82E510ED76}"/>
              </a:ext>
            </a:extLst>
          </p:cNvPr>
          <p:cNvSpPr txBox="1"/>
          <p:nvPr/>
        </p:nvSpPr>
        <p:spPr>
          <a:xfrm>
            <a:off x="5783332" y="2952750"/>
            <a:ext cx="2339999" cy="158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den von </a:t>
            </a:r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HPM®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generierten Daten werden  Prozesse optimiert und </a:t>
            </a: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zusätz-liche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Ertragspotenziale realisiert</a:t>
            </a:r>
          </a:p>
          <a:p>
            <a:pPr marL="92075" indent="-920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Nutzer-Support von Clinaris Regelmäßige Hard- und Software-Updates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32468BF-836A-8C46-BC17-E29A007A9B70}"/>
              </a:ext>
            </a:extLst>
          </p:cNvPr>
          <p:cNvGrpSpPr/>
          <p:nvPr/>
        </p:nvGrpSpPr>
        <p:grpSpPr>
          <a:xfrm>
            <a:off x="3048000" y="1197242"/>
            <a:ext cx="2506297" cy="1620000"/>
            <a:chOff x="3208703" y="1197242"/>
            <a:chExt cx="2506297" cy="1620000"/>
          </a:xfrm>
        </p:grpSpPr>
        <p:sp>
          <p:nvSpPr>
            <p:cNvPr id="18" name="Chevron 17"/>
            <p:cNvSpPr/>
            <p:nvPr/>
          </p:nvSpPr>
          <p:spPr>
            <a:xfrm>
              <a:off x="3208703" y="1197242"/>
              <a:ext cx="2340000" cy="1620000"/>
            </a:xfrm>
            <a:prstGeom prst="chevron">
              <a:avLst>
                <a:gd name="adj" fmla="val 193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Installation</a:t>
              </a:r>
              <a:endPara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2 - 4 Wochen</a:t>
              </a:r>
              <a:endParaRPr lang="ar-IQ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32309EC9-744F-CC47-89EF-D9DA5E3192A8}"/>
                </a:ext>
              </a:extLst>
            </p:cNvPr>
            <p:cNvSpPr>
              <a:spLocks/>
            </p:cNvSpPr>
            <p:nvPr/>
          </p:nvSpPr>
          <p:spPr>
            <a:xfrm>
              <a:off x="5175000" y="1737243"/>
              <a:ext cx="540000" cy="540000"/>
            </a:xfrm>
            <a:prstGeom prst="ellipse">
              <a:avLst/>
            </a:prstGeom>
            <a:solidFill>
              <a:srgbClr val="007FA6"/>
            </a:solidFill>
            <a:ln w="25400">
              <a:solidFill>
                <a:schemeClr val="bg1"/>
              </a:solidFill>
            </a:ln>
          </p:spPr>
          <p:txBody>
            <a:bodyPr wrap="square" lIns="36000" tIns="36000" rIns="36000" bIns="36000" anchor="ctr" anchorCtr="1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ar-IQ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5886219-2748-A548-83EA-B739E1039ACD}"/>
              </a:ext>
            </a:extLst>
          </p:cNvPr>
          <p:cNvGrpSpPr/>
          <p:nvPr/>
        </p:nvGrpSpPr>
        <p:grpSpPr>
          <a:xfrm>
            <a:off x="5867400" y="1200150"/>
            <a:ext cx="2542703" cy="1620000"/>
            <a:chOff x="6296497" y="1200150"/>
            <a:chExt cx="2542703" cy="1620000"/>
          </a:xfrm>
        </p:grpSpPr>
        <p:sp>
          <p:nvSpPr>
            <p:cNvPr id="21" name="Chevron 20"/>
            <p:cNvSpPr/>
            <p:nvPr/>
          </p:nvSpPr>
          <p:spPr>
            <a:xfrm>
              <a:off x="6296497" y="1200150"/>
              <a:ext cx="2340000" cy="1620000"/>
            </a:xfrm>
            <a:prstGeom prst="chevron">
              <a:avLst>
                <a:gd name="adj" fmla="val 193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Begleitung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Dauerhaft</a:t>
              </a:r>
              <a:endParaRPr lang="ar-IQ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9157FE7E-128B-594E-828A-02CB08235758}"/>
                </a:ext>
              </a:extLst>
            </p:cNvPr>
            <p:cNvSpPr>
              <a:spLocks/>
            </p:cNvSpPr>
            <p:nvPr/>
          </p:nvSpPr>
          <p:spPr>
            <a:xfrm>
              <a:off x="8299200" y="1737243"/>
              <a:ext cx="540000" cy="540000"/>
            </a:xfrm>
            <a:prstGeom prst="ellipse">
              <a:avLst/>
            </a:prstGeom>
            <a:solidFill>
              <a:srgbClr val="007FA6"/>
            </a:solidFill>
            <a:ln w="25400">
              <a:solidFill>
                <a:schemeClr val="bg1"/>
              </a:solidFill>
            </a:ln>
          </p:spPr>
          <p:txBody>
            <a:bodyPr wrap="square" lIns="36000" tIns="36000" rIns="36000" bIns="36000" anchor="ctr" anchorCtr="1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ar-IQ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8D127DF0-C3DB-E846-AE6B-BBE95A94A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016" y="4348338"/>
            <a:ext cx="1154984" cy="400151"/>
          </a:xfrm>
          <a:prstGeom prst="rect">
            <a:avLst/>
          </a:prstGeom>
        </p:spPr>
      </p:pic>
      <p:pic>
        <p:nvPicPr>
          <p:cNvPr id="22" name="Grafik 21" descr="Bluetooth">
            <a:extLst>
              <a:ext uri="{FF2B5EF4-FFF2-40B4-BE49-F238E27FC236}">
                <a16:creationId xmlns:a16="http://schemas.microsoft.com/office/drawing/2014/main" id="{D1EF2E82-014F-4244-8F2D-6738DF7E9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3529" y="42813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1455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CLINARIS HPM® ist förderfähig unter dem KHZG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ar-IQ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2AAB46-D869-F04E-A106-FED3B743946E}"/>
              </a:ext>
            </a:extLst>
          </p:cNvPr>
          <p:cNvSpPr txBox="1"/>
          <p:nvPr/>
        </p:nvSpPr>
        <p:spPr>
          <a:xfrm>
            <a:off x="421184" y="1128600"/>
            <a:ext cx="830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b="1" dirty="0"/>
              <a:t>CLINARIS HPM® kann in Förderprojekte in folgenden Tatbeständen integriert werden: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383E3E9-A0BC-1F4A-89EC-7203D82138AD}"/>
              </a:ext>
            </a:extLst>
          </p:cNvPr>
          <p:cNvSpPr txBox="1"/>
          <p:nvPr/>
        </p:nvSpPr>
        <p:spPr>
          <a:xfrm>
            <a:off x="571500" y="2168241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Notaufnahme (Echtzeit-Tracking)</a:t>
            </a:r>
          </a:p>
          <a:p>
            <a:pPr marL="342900" indent="-342900">
              <a:buAutoNum type="arabicPlain"/>
            </a:pPr>
            <a:r>
              <a:rPr lang="de-DE" dirty="0"/>
              <a:t>Patientenportale (</a:t>
            </a:r>
            <a:r>
              <a:rPr lang="de-DE" dirty="0" err="1"/>
              <a:t>Indoor</a:t>
            </a:r>
            <a:r>
              <a:rPr lang="de-DE" dirty="0"/>
              <a:t>-Navigation)</a:t>
            </a:r>
          </a:p>
          <a:p>
            <a:endParaRPr lang="de-DE" dirty="0"/>
          </a:p>
          <a:p>
            <a:pPr marL="342900" indent="-342900">
              <a:buAutoNum type="arabicPlain" startAt="4"/>
            </a:pPr>
            <a:r>
              <a:rPr lang="de-DE" dirty="0"/>
              <a:t>Entscheidungsunterstützungssysteme</a:t>
            </a:r>
          </a:p>
          <a:p>
            <a:pPr marL="342900" indent="-342900">
              <a:buAutoNum type="arabicPlain" startAt="4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82B247-B336-4D48-B43E-BF24755B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62150"/>
            <a:ext cx="2448545" cy="24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139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DCA745D-A230-D44E-94B9-D1C9D9AE1E1B}"/>
              </a:ext>
            </a:extLst>
          </p:cNvPr>
          <p:cNvSpPr/>
          <p:nvPr/>
        </p:nvSpPr>
        <p:spPr>
          <a:xfrm>
            <a:off x="381000" y="4482502"/>
            <a:ext cx="8137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CLINARIS GmbH   | 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Lichtenbergstrasse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  |  85748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Garching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München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Germany  |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www.clinaris.com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F6F350-2059-0541-A5A7-FA4ACE6D4118}"/>
              </a:ext>
            </a:extLst>
          </p:cNvPr>
          <p:cNvSpPr txBox="1"/>
          <p:nvPr/>
        </p:nvSpPr>
        <p:spPr>
          <a:xfrm>
            <a:off x="4758824" y="2337094"/>
            <a:ext cx="1508234" cy="1301456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noAutofit/>
          </a:bodyPr>
          <a:lstStyle/>
          <a:p>
            <a:r>
              <a:rPr lang="fr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Dipl. </a:t>
            </a:r>
            <a:r>
              <a:rPr lang="fr-CH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fr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Thorsten K. Amann</a:t>
            </a:r>
          </a:p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 &amp; Co-</a:t>
            </a:r>
            <a:r>
              <a:rPr lang="de-DE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Founder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60350" algn="l"/>
              </a:tabLst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+49 89 2153 870-0</a:t>
            </a:r>
            <a:endParaRPr lang="fr-CH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1"/>
              </a:spcBef>
              <a:tabLst>
                <a:tab pos="26035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+49 172 628 7257</a:t>
            </a:r>
          </a:p>
          <a:p>
            <a:pPr>
              <a:spcBef>
                <a:spcPts val="601"/>
              </a:spcBef>
              <a:tabLst>
                <a:tab pos="26035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tam@clinaris.com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AC9217-85F8-D24E-A595-32AF45E9EFE2}"/>
              </a:ext>
            </a:extLst>
          </p:cNvPr>
          <p:cNvSpPr/>
          <p:nvPr/>
        </p:nvSpPr>
        <p:spPr>
          <a:xfrm>
            <a:off x="228600" y="4705350"/>
            <a:ext cx="137160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A4CEDC-B008-204E-9D0E-02524C2B7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85023"/>
            <a:ext cx="3031862" cy="694055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4DBC7A3-637B-754A-852D-222918A26EAD}"/>
              </a:ext>
            </a:extLst>
          </p:cNvPr>
          <p:cNvGrpSpPr/>
          <p:nvPr/>
        </p:nvGrpSpPr>
        <p:grpSpPr>
          <a:xfrm>
            <a:off x="-111966" y="1516479"/>
            <a:ext cx="3116217" cy="609600"/>
            <a:chOff x="-111966" y="1516479"/>
            <a:chExt cx="3116217" cy="6096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3E11B7E-35F4-4643-AD78-12B05F9DEC3E}"/>
                </a:ext>
              </a:extLst>
            </p:cNvPr>
            <p:cNvSpPr/>
            <p:nvPr/>
          </p:nvSpPr>
          <p:spPr>
            <a:xfrm rot="21112689">
              <a:off x="-111966" y="1516479"/>
              <a:ext cx="3116217" cy="60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A040A49-A272-6C4D-94DF-8989C83B1F63}"/>
                </a:ext>
              </a:extLst>
            </p:cNvPr>
            <p:cNvSpPr txBox="1"/>
            <p:nvPr/>
          </p:nvSpPr>
          <p:spPr>
            <a:xfrm rot="21123222">
              <a:off x="95740" y="1636504"/>
              <a:ext cx="2700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+mj-lt"/>
                  <a:cs typeface="Ink Free" panose="020F0502020204030204" pitchFamily="34" charset="0"/>
                </a:rPr>
                <a:t>Kontaktieren Sie uns jetzt!</a:t>
              </a:r>
            </a:p>
          </p:txBody>
        </p:sp>
      </p:grpSp>
      <p:sp>
        <p:nvSpPr>
          <p:cNvPr id="16" name="Freeform 207">
            <a:extLst>
              <a:ext uri="{FF2B5EF4-FFF2-40B4-BE49-F238E27FC236}">
                <a16:creationId xmlns:a16="http://schemas.microsoft.com/office/drawing/2014/main" id="{A1289A80-BA05-8840-A259-82DE6B5151F4}"/>
              </a:ext>
            </a:extLst>
          </p:cNvPr>
          <p:cNvSpPr>
            <a:spLocks noEditPoints="1"/>
          </p:cNvSpPr>
          <p:nvPr/>
        </p:nvSpPr>
        <p:spPr bwMode="auto">
          <a:xfrm>
            <a:off x="4866710" y="3162937"/>
            <a:ext cx="138113" cy="221850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42" y="0"/>
              </a:cxn>
              <a:cxn ang="0">
                <a:pos x="0" y="42"/>
              </a:cxn>
              <a:cxn ang="0">
                <a:pos x="0" y="293"/>
              </a:cxn>
              <a:cxn ang="0">
                <a:pos x="42" y="335"/>
              </a:cxn>
              <a:cxn ang="0">
                <a:pos x="167" y="335"/>
              </a:cxn>
              <a:cxn ang="0">
                <a:pos x="209" y="293"/>
              </a:cxn>
              <a:cxn ang="0">
                <a:pos x="209" y="42"/>
              </a:cxn>
              <a:cxn ang="0">
                <a:pos x="167" y="0"/>
              </a:cxn>
              <a:cxn ang="0">
                <a:pos x="126" y="314"/>
              </a:cxn>
              <a:cxn ang="0">
                <a:pos x="84" y="314"/>
              </a:cxn>
              <a:cxn ang="0">
                <a:pos x="84" y="293"/>
              </a:cxn>
              <a:cxn ang="0">
                <a:pos x="126" y="293"/>
              </a:cxn>
              <a:cxn ang="0">
                <a:pos x="126" y="314"/>
              </a:cxn>
              <a:cxn ang="0">
                <a:pos x="188" y="272"/>
              </a:cxn>
              <a:cxn ang="0">
                <a:pos x="21" y="272"/>
              </a:cxn>
              <a:cxn ang="0">
                <a:pos x="21" y="42"/>
              </a:cxn>
              <a:cxn ang="0">
                <a:pos x="188" y="42"/>
              </a:cxn>
              <a:cxn ang="0">
                <a:pos x="188" y="272"/>
              </a:cxn>
            </a:cxnLst>
            <a:rect l="0" t="0" r="r" b="b"/>
            <a:pathLst>
              <a:path w="209" h="335">
                <a:moveTo>
                  <a:pt x="167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293"/>
                  <a:pt x="0" y="293"/>
                  <a:pt x="0" y="293"/>
                </a:cubicBezTo>
                <a:cubicBezTo>
                  <a:pt x="0" y="316"/>
                  <a:pt x="19" y="335"/>
                  <a:pt x="42" y="335"/>
                </a:cubicBezTo>
                <a:cubicBezTo>
                  <a:pt x="167" y="335"/>
                  <a:pt x="167" y="335"/>
                  <a:pt x="167" y="335"/>
                </a:cubicBezTo>
                <a:cubicBezTo>
                  <a:pt x="191" y="335"/>
                  <a:pt x="209" y="316"/>
                  <a:pt x="209" y="293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19"/>
                  <a:pt x="191" y="0"/>
                  <a:pt x="167" y="0"/>
                </a:cubicBezTo>
                <a:close/>
                <a:moveTo>
                  <a:pt x="126" y="314"/>
                </a:moveTo>
                <a:cubicBezTo>
                  <a:pt x="84" y="314"/>
                  <a:pt x="84" y="314"/>
                  <a:pt x="84" y="314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314"/>
                  <a:pt x="126" y="314"/>
                  <a:pt x="126" y="314"/>
                </a:cubicBezTo>
                <a:close/>
                <a:moveTo>
                  <a:pt x="188" y="272"/>
                </a:moveTo>
                <a:cubicBezTo>
                  <a:pt x="21" y="272"/>
                  <a:pt x="21" y="272"/>
                  <a:pt x="21" y="272"/>
                </a:cubicBezTo>
                <a:cubicBezTo>
                  <a:pt x="21" y="42"/>
                  <a:pt x="21" y="42"/>
                  <a:pt x="21" y="42"/>
                </a:cubicBezTo>
                <a:cubicBezTo>
                  <a:pt x="188" y="42"/>
                  <a:pt x="188" y="42"/>
                  <a:pt x="188" y="42"/>
                </a:cubicBezTo>
                <a:cubicBezTo>
                  <a:pt x="188" y="272"/>
                  <a:pt x="188" y="272"/>
                  <a:pt x="188" y="27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94">
            <a:extLst>
              <a:ext uri="{FF2B5EF4-FFF2-40B4-BE49-F238E27FC236}">
                <a16:creationId xmlns:a16="http://schemas.microsoft.com/office/drawing/2014/main" id="{82EC5B5F-AE8E-BE4A-8A8D-295610CC67F9}"/>
              </a:ext>
            </a:extLst>
          </p:cNvPr>
          <p:cNvSpPr>
            <a:spLocks noEditPoints="1"/>
          </p:cNvSpPr>
          <p:nvPr/>
        </p:nvSpPr>
        <p:spPr bwMode="auto">
          <a:xfrm>
            <a:off x="4842333" y="3465237"/>
            <a:ext cx="186867" cy="136712"/>
          </a:xfrm>
          <a:custGeom>
            <a:avLst/>
            <a:gdLst/>
            <a:ahLst/>
            <a:cxnLst>
              <a:cxn ang="0">
                <a:pos x="231" y="169"/>
              </a:cxn>
              <a:cxn ang="0">
                <a:pos x="0" y="169"/>
              </a:cxn>
              <a:cxn ang="0">
                <a:pos x="0" y="0"/>
              </a:cxn>
              <a:cxn ang="0">
                <a:pos x="231" y="0"/>
              </a:cxn>
              <a:cxn ang="0">
                <a:pos x="231" y="169"/>
              </a:cxn>
              <a:cxn ang="0">
                <a:pos x="115" y="101"/>
              </a:cxn>
              <a:cxn ang="0">
                <a:pos x="196" y="19"/>
              </a:cxn>
              <a:cxn ang="0">
                <a:pos x="33" y="19"/>
              </a:cxn>
              <a:cxn ang="0">
                <a:pos x="115" y="101"/>
              </a:cxn>
              <a:cxn ang="0">
                <a:pos x="16" y="34"/>
              </a:cxn>
              <a:cxn ang="0">
                <a:pos x="16" y="139"/>
              </a:cxn>
              <a:cxn ang="0">
                <a:pos x="71" y="87"/>
              </a:cxn>
              <a:cxn ang="0">
                <a:pos x="16" y="34"/>
              </a:cxn>
              <a:cxn ang="0">
                <a:pos x="161" y="87"/>
              </a:cxn>
              <a:cxn ang="0">
                <a:pos x="216" y="139"/>
              </a:cxn>
              <a:cxn ang="0">
                <a:pos x="216" y="34"/>
              </a:cxn>
              <a:cxn ang="0">
                <a:pos x="161" y="87"/>
              </a:cxn>
              <a:cxn ang="0">
                <a:pos x="199" y="149"/>
              </a:cxn>
              <a:cxn ang="0">
                <a:pos x="150" y="99"/>
              </a:cxn>
              <a:cxn ang="0">
                <a:pos x="115" y="132"/>
              </a:cxn>
              <a:cxn ang="0">
                <a:pos x="82" y="99"/>
              </a:cxn>
              <a:cxn ang="0">
                <a:pos x="34" y="149"/>
              </a:cxn>
              <a:cxn ang="0">
                <a:pos x="199" y="149"/>
              </a:cxn>
            </a:cxnLst>
            <a:rect l="0" t="0" r="r" b="b"/>
            <a:pathLst>
              <a:path w="231" h="169">
                <a:moveTo>
                  <a:pt x="231" y="169"/>
                </a:moveTo>
                <a:lnTo>
                  <a:pt x="0" y="169"/>
                </a:lnTo>
                <a:lnTo>
                  <a:pt x="0" y="0"/>
                </a:lnTo>
                <a:lnTo>
                  <a:pt x="231" y="0"/>
                </a:lnTo>
                <a:lnTo>
                  <a:pt x="231" y="169"/>
                </a:lnTo>
                <a:close/>
                <a:moveTo>
                  <a:pt x="115" y="101"/>
                </a:moveTo>
                <a:lnTo>
                  <a:pt x="196" y="19"/>
                </a:lnTo>
                <a:lnTo>
                  <a:pt x="33" y="19"/>
                </a:lnTo>
                <a:lnTo>
                  <a:pt x="115" y="101"/>
                </a:lnTo>
                <a:close/>
                <a:moveTo>
                  <a:pt x="16" y="34"/>
                </a:moveTo>
                <a:lnTo>
                  <a:pt x="16" y="139"/>
                </a:lnTo>
                <a:lnTo>
                  <a:pt x="71" y="87"/>
                </a:lnTo>
                <a:lnTo>
                  <a:pt x="16" y="34"/>
                </a:lnTo>
                <a:close/>
                <a:moveTo>
                  <a:pt x="161" y="87"/>
                </a:moveTo>
                <a:lnTo>
                  <a:pt x="216" y="139"/>
                </a:lnTo>
                <a:lnTo>
                  <a:pt x="216" y="34"/>
                </a:lnTo>
                <a:lnTo>
                  <a:pt x="161" y="87"/>
                </a:lnTo>
                <a:close/>
                <a:moveTo>
                  <a:pt x="199" y="149"/>
                </a:moveTo>
                <a:lnTo>
                  <a:pt x="150" y="99"/>
                </a:lnTo>
                <a:lnTo>
                  <a:pt x="115" y="132"/>
                </a:lnTo>
                <a:lnTo>
                  <a:pt x="82" y="99"/>
                </a:lnTo>
                <a:lnTo>
                  <a:pt x="34" y="149"/>
                </a:lnTo>
                <a:lnTo>
                  <a:pt x="199" y="1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433">
            <a:extLst>
              <a:ext uri="{FF2B5EF4-FFF2-40B4-BE49-F238E27FC236}">
                <a16:creationId xmlns:a16="http://schemas.microsoft.com/office/drawing/2014/main" id="{EEEBD5B0-DBBC-624B-88A7-8894D0735196}"/>
              </a:ext>
            </a:extLst>
          </p:cNvPr>
          <p:cNvSpPr>
            <a:spLocks noEditPoints="1"/>
          </p:cNvSpPr>
          <p:nvPr/>
        </p:nvSpPr>
        <p:spPr bwMode="auto">
          <a:xfrm>
            <a:off x="4851137" y="2952229"/>
            <a:ext cx="169259" cy="167346"/>
          </a:xfrm>
          <a:custGeom>
            <a:avLst/>
            <a:gdLst/>
            <a:ahLst/>
            <a:cxnLst>
              <a:cxn ang="0">
                <a:pos x="76" y="110"/>
              </a:cxn>
              <a:cxn ang="0">
                <a:pos x="73" y="112"/>
              </a:cxn>
              <a:cxn ang="0">
                <a:pos x="68" y="113"/>
              </a:cxn>
              <a:cxn ang="0">
                <a:pos x="66" y="114"/>
              </a:cxn>
              <a:cxn ang="0">
                <a:pos x="62" y="113"/>
              </a:cxn>
              <a:cxn ang="0">
                <a:pos x="59" y="111"/>
              </a:cxn>
              <a:cxn ang="0">
                <a:pos x="59" y="111"/>
              </a:cxn>
              <a:cxn ang="0">
                <a:pos x="62" y="111"/>
              </a:cxn>
              <a:cxn ang="0">
                <a:pos x="66" y="111"/>
              </a:cxn>
              <a:cxn ang="0">
                <a:pos x="67" y="110"/>
              </a:cxn>
              <a:cxn ang="0">
                <a:pos x="72" y="104"/>
              </a:cxn>
              <a:cxn ang="0">
                <a:pos x="78" y="107"/>
              </a:cxn>
              <a:cxn ang="0">
                <a:pos x="18" y="49"/>
              </a:cxn>
              <a:cxn ang="0">
                <a:pos x="16" y="50"/>
              </a:cxn>
              <a:cxn ang="0">
                <a:pos x="14" y="51"/>
              </a:cxn>
              <a:cxn ang="0">
                <a:pos x="12" y="53"/>
              </a:cxn>
              <a:cxn ang="0">
                <a:pos x="11" y="57"/>
              </a:cxn>
              <a:cxn ang="0">
                <a:pos x="12" y="62"/>
              </a:cxn>
              <a:cxn ang="0">
                <a:pos x="12" y="62"/>
              </a:cxn>
              <a:cxn ang="0">
                <a:pos x="9" y="57"/>
              </a:cxn>
              <a:cxn ang="0">
                <a:pos x="8" y="53"/>
              </a:cxn>
              <a:cxn ang="0">
                <a:pos x="10" y="48"/>
              </a:cxn>
              <a:cxn ang="0">
                <a:pos x="12" y="45"/>
              </a:cxn>
              <a:cxn ang="0">
                <a:pos x="15" y="42"/>
              </a:cxn>
              <a:cxn ang="0">
                <a:pos x="19" y="48"/>
              </a:cxn>
              <a:cxn ang="0">
                <a:pos x="79" y="95"/>
              </a:cxn>
              <a:cxn ang="0">
                <a:pos x="38" y="83"/>
              </a:cxn>
              <a:cxn ang="0">
                <a:pos x="27" y="42"/>
              </a:cxn>
              <a:cxn ang="0">
                <a:pos x="27" y="94"/>
              </a:cxn>
              <a:cxn ang="0">
                <a:pos x="79" y="95"/>
              </a:cxn>
              <a:cxn ang="0">
                <a:pos x="98" y="28"/>
              </a:cxn>
              <a:cxn ang="0">
                <a:pos x="109" y="28"/>
              </a:cxn>
              <a:cxn ang="0">
                <a:pos x="86" y="34"/>
              </a:cxn>
              <a:cxn ang="0">
                <a:pos x="86" y="23"/>
              </a:cxn>
              <a:cxn ang="0">
                <a:pos x="86" y="34"/>
              </a:cxn>
              <a:cxn ang="0">
                <a:pos x="63" y="28"/>
              </a:cxn>
              <a:cxn ang="0">
                <a:pos x="75" y="28"/>
              </a:cxn>
              <a:cxn ang="0">
                <a:pos x="86" y="0"/>
              </a:cxn>
              <a:cxn ang="0">
                <a:pos x="65" y="52"/>
              </a:cxn>
              <a:cxn ang="0">
                <a:pos x="80" y="57"/>
              </a:cxn>
              <a:cxn ang="0">
                <a:pos x="123" y="28"/>
              </a:cxn>
            </a:cxnLst>
            <a:rect l="0" t="0" r="r" b="b"/>
            <a:pathLst>
              <a:path w="123" h="121">
                <a:moveTo>
                  <a:pt x="78" y="107"/>
                </a:moveTo>
                <a:cubicBezTo>
                  <a:pt x="78" y="108"/>
                  <a:pt x="77" y="109"/>
                  <a:pt x="76" y="110"/>
                </a:cubicBezTo>
                <a:cubicBezTo>
                  <a:pt x="76" y="110"/>
                  <a:pt x="75" y="110"/>
                  <a:pt x="75" y="111"/>
                </a:cubicBezTo>
                <a:cubicBezTo>
                  <a:pt x="74" y="111"/>
                  <a:pt x="73" y="112"/>
                  <a:pt x="73" y="112"/>
                </a:cubicBezTo>
                <a:cubicBezTo>
                  <a:pt x="72" y="112"/>
                  <a:pt x="71" y="113"/>
                  <a:pt x="71" y="113"/>
                </a:cubicBezTo>
                <a:cubicBezTo>
                  <a:pt x="70" y="113"/>
                  <a:pt x="69" y="113"/>
                  <a:pt x="68" y="113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5" y="113"/>
                  <a:pt x="65" y="113"/>
                  <a:pt x="64" y="113"/>
                </a:cubicBezTo>
                <a:cubicBezTo>
                  <a:pt x="63" y="113"/>
                  <a:pt x="63" y="113"/>
                  <a:pt x="62" y="113"/>
                </a:cubicBezTo>
                <a:cubicBezTo>
                  <a:pt x="62" y="113"/>
                  <a:pt x="61" y="112"/>
                  <a:pt x="61" y="112"/>
                </a:cubicBezTo>
                <a:cubicBezTo>
                  <a:pt x="60" y="112"/>
                  <a:pt x="59" y="111"/>
                  <a:pt x="59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1"/>
                  <a:pt x="58" y="111"/>
                  <a:pt x="59" y="111"/>
                </a:cubicBezTo>
                <a:cubicBezTo>
                  <a:pt x="59" y="111"/>
                  <a:pt x="60" y="111"/>
                  <a:pt x="61" y="111"/>
                </a:cubicBezTo>
                <a:cubicBezTo>
                  <a:pt x="61" y="111"/>
                  <a:pt x="62" y="111"/>
                  <a:pt x="62" y="111"/>
                </a:cubicBezTo>
                <a:cubicBezTo>
                  <a:pt x="63" y="111"/>
                  <a:pt x="64" y="111"/>
                  <a:pt x="64" y="111"/>
                </a:cubicBezTo>
                <a:cubicBezTo>
                  <a:pt x="65" y="111"/>
                  <a:pt x="65" y="111"/>
                  <a:pt x="66" y="111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69" y="109"/>
                  <a:pt x="70" y="107"/>
                  <a:pt x="71" y="106"/>
                </a:cubicBezTo>
                <a:cubicBezTo>
                  <a:pt x="71" y="105"/>
                  <a:pt x="72" y="104"/>
                  <a:pt x="72" y="104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7" y="49"/>
                  <a:pt x="17" y="49"/>
                  <a:pt x="16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1"/>
                  <a:pt x="14" y="51"/>
                </a:cubicBezTo>
                <a:cubicBezTo>
                  <a:pt x="13" y="51"/>
                  <a:pt x="13" y="52"/>
                  <a:pt x="13" y="52"/>
                </a:cubicBezTo>
                <a:cubicBezTo>
                  <a:pt x="12" y="52"/>
                  <a:pt x="12" y="53"/>
                  <a:pt x="12" y="53"/>
                </a:cubicBezTo>
                <a:cubicBezTo>
                  <a:pt x="12" y="54"/>
                  <a:pt x="12" y="54"/>
                  <a:pt x="12" y="55"/>
                </a:cubicBezTo>
                <a:cubicBezTo>
                  <a:pt x="11" y="56"/>
                  <a:pt x="11" y="56"/>
                  <a:pt x="11" y="57"/>
                </a:cubicBezTo>
                <a:cubicBezTo>
                  <a:pt x="11" y="58"/>
                  <a:pt x="11" y="59"/>
                  <a:pt x="12" y="60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2"/>
                </a:cubicBezTo>
                <a:cubicBezTo>
                  <a:pt x="11" y="62"/>
                  <a:pt x="11" y="61"/>
                  <a:pt x="10" y="60"/>
                </a:cubicBezTo>
                <a:cubicBezTo>
                  <a:pt x="10" y="59"/>
                  <a:pt x="9" y="58"/>
                  <a:pt x="9" y="57"/>
                </a:cubicBezTo>
                <a:cubicBezTo>
                  <a:pt x="9" y="56"/>
                  <a:pt x="9" y="56"/>
                  <a:pt x="9" y="55"/>
                </a:cubicBezTo>
                <a:cubicBezTo>
                  <a:pt x="8" y="54"/>
                  <a:pt x="8" y="54"/>
                  <a:pt x="8" y="53"/>
                </a:cubicBezTo>
                <a:cubicBezTo>
                  <a:pt x="8" y="52"/>
                  <a:pt x="9" y="51"/>
                  <a:pt x="9" y="50"/>
                </a:cubicBezTo>
                <a:cubicBezTo>
                  <a:pt x="9" y="50"/>
                  <a:pt x="9" y="49"/>
                  <a:pt x="10" y="48"/>
                </a:cubicBezTo>
                <a:cubicBezTo>
                  <a:pt x="10" y="47"/>
                  <a:pt x="10" y="47"/>
                  <a:pt x="11" y="46"/>
                </a:cubicBezTo>
                <a:cubicBezTo>
                  <a:pt x="11" y="46"/>
                  <a:pt x="12" y="45"/>
                  <a:pt x="12" y="45"/>
                </a:cubicBezTo>
                <a:cubicBezTo>
                  <a:pt x="13" y="44"/>
                  <a:pt x="14" y="43"/>
                  <a:pt x="14" y="43"/>
                </a:cubicBezTo>
                <a:cubicBezTo>
                  <a:pt x="14" y="43"/>
                  <a:pt x="14" y="43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9"/>
                  <a:pt x="18" y="49"/>
                </a:cubicBezTo>
                <a:moveTo>
                  <a:pt x="79" y="95"/>
                </a:moveTo>
                <a:cubicBezTo>
                  <a:pt x="68" y="85"/>
                  <a:pt x="64" y="90"/>
                  <a:pt x="59" y="95"/>
                </a:cubicBezTo>
                <a:cubicBezTo>
                  <a:pt x="55" y="99"/>
                  <a:pt x="46" y="91"/>
                  <a:pt x="38" y="83"/>
                </a:cubicBezTo>
                <a:cubicBezTo>
                  <a:pt x="30" y="75"/>
                  <a:pt x="23" y="66"/>
                  <a:pt x="26" y="62"/>
                </a:cubicBezTo>
                <a:cubicBezTo>
                  <a:pt x="31" y="57"/>
                  <a:pt x="36" y="54"/>
                  <a:pt x="27" y="42"/>
                </a:cubicBezTo>
                <a:cubicBezTo>
                  <a:pt x="17" y="31"/>
                  <a:pt x="11" y="40"/>
                  <a:pt x="6" y="45"/>
                </a:cubicBezTo>
                <a:cubicBezTo>
                  <a:pt x="0" y="51"/>
                  <a:pt x="6" y="72"/>
                  <a:pt x="27" y="94"/>
                </a:cubicBezTo>
                <a:cubicBezTo>
                  <a:pt x="49" y="116"/>
                  <a:pt x="71" y="121"/>
                  <a:pt x="77" y="115"/>
                </a:cubicBezTo>
                <a:cubicBezTo>
                  <a:pt x="82" y="110"/>
                  <a:pt x="91" y="104"/>
                  <a:pt x="79" y="95"/>
                </a:cubicBezTo>
                <a:moveTo>
                  <a:pt x="103" y="34"/>
                </a:moveTo>
                <a:cubicBezTo>
                  <a:pt x="100" y="34"/>
                  <a:pt x="98" y="32"/>
                  <a:pt x="98" y="28"/>
                </a:cubicBezTo>
                <a:cubicBezTo>
                  <a:pt x="98" y="25"/>
                  <a:pt x="100" y="23"/>
                  <a:pt x="103" y="23"/>
                </a:cubicBezTo>
                <a:cubicBezTo>
                  <a:pt x="106" y="23"/>
                  <a:pt x="109" y="25"/>
                  <a:pt x="109" y="28"/>
                </a:cubicBezTo>
                <a:cubicBezTo>
                  <a:pt x="109" y="32"/>
                  <a:pt x="106" y="34"/>
                  <a:pt x="103" y="34"/>
                </a:cubicBezTo>
                <a:moveTo>
                  <a:pt x="86" y="34"/>
                </a:moveTo>
                <a:cubicBezTo>
                  <a:pt x="83" y="34"/>
                  <a:pt x="81" y="32"/>
                  <a:pt x="81" y="28"/>
                </a:cubicBezTo>
                <a:cubicBezTo>
                  <a:pt x="81" y="25"/>
                  <a:pt x="83" y="23"/>
                  <a:pt x="86" y="23"/>
                </a:cubicBezTo>
                <a:cubicBezTo>
                  <a:pt x="89" y="23"/>
                  <a:pt x="92" y="25"/>
                  <a:pt x="92" y="28"/>
                </a:cubicBezTo>
                <a:cubicBezTo>
                  <a:pt x="92" y="32"/>
                  <a:pt x="89" y="34"/>
                  <a:pt x="86" y="34"/>
                </a:cubicBezTo>
                <a:moveTo>
                  <a:pt x="69" y="34"/>
                </a:moveTo>
                <a:cubicBezTo>
                  <a:pt x="66" y="34"/>
                  <a:pt x="63" y="32"/>
                  <a:pt x="63" y="28"/>
                </a:cubicBezTo>
                <a:cubicBezTo>
                  <a:pt x="63" y="25"/>
                  <a:pt x="66" y="23"/>
                  <a:pt x="69" y="23"/>
                </a:cubicBezTo>
                <a:cubicBezTo>
                  <a:pt x="72" y="23"/>
                  <a:pt x="75" y="25"/>
                  <a:pt x="75" y="28"/>
                </a:cubicBezTo>
                <a:cubicBezTo>
                  <a:pt x="75" y="32"/>
                  <a:pt x="72" y="34"/>
                  <a:pt x="69" y="34"/>
                </a:cubicBezTo>
                <a:moveTo>
                  <a:pt x="86" y="0"/>
                </a:moveTo>
                <a:cubicBezTo>
                  <a:pt x="66" y="0"/>
                  <a:pt x="50" y="12"/>
                  <a:pt x="50" y="28"/>
                </a:cubicBezTo>
                <a:cubicBezTo>
                  <a:pt x="50" y="38"/>
                  <a:pt x="56" y="46"/>
                  <a:pt x="65" y="52"/>
                </a:cubicBezTo>
                <a:cubicBezTo>
                  <a:pt x="64" y="56"/>
                  <a:pt x="61" y="62"/>
                  <a:pt x="57" y="66"/>
                </a:cubicBezTo>
                <a:cubicBezTo>
                  <a:pt x="66" y="65"/>
                  <a:pt x="75" y="62"/>
                  <a:pt x="80" y="57"/>
                </a:cubicBezTo>
                <a:cubicBezTo>
                  <a:pt x="82" y="57"/>
                  <a:pt x="84" y="57"/>
                  <a:pt x="86" y="57"/>
                </a:cubicBezTo>
                <a:cubicBezTo>
                  <a:pt x="106" y="57"/>
                  <a:pt x="123" y="44"/>
                  <a:pt x="123" y="28"/>
                </a:cubicBezTo>
                <a:cubicBezTo>
                  <a:pt x="123" y="12"/>
                  <a:pt x="106" y="0"/>
                  <a:pt x="86" y="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3BC5C3-4FA6-6644-BBDD-B953D4B90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233" y="2397424"/>
            <a:ext cx="1810648" cy="12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DCFCD-628A-F444-A517-5959AF0F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Anforderungen an den Betrieb von Medizinprodukten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9D8065F-43FD-C54F-9E8A-5CE0D3A0D510}"/>
              </a:ext>
            </a:extLst>
          </p:cNvPr>
          <p:cNvSpPr/>
          <p:nvPr/>
        </p:nvSpPr>
        <p:spPr>
          <a:xfrm>
            <a:off x="304800" y="104775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Der Gesetzgeber…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75F3045-CC24-184B-A421-D9AA2DD47579}"/>
              </a:ext>
            </a:extLst>
          </p:cNvPr>
          <p:cNvSpPr/>
          <p:nvPr/>
        </p:nvSpPr>
        <p:spPr>
          <a:xfrm>
            <a:off x="900000" y="1808024"/>
            <a:ext cx="3670675" cy="172354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validierte und dokumentierte Auf-bereitung nach dem Stand der Technik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jederzeit eine Angabe zum Standort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 Zustand der Medizinprodukte</a:t>
            </a: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fristgemäße Durchführung von </a:t>
            </a:r>
            <a:r>
              <a:rPr lang="de-DE" sz="1600" dirty="0" err="1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techni-schen</a:t>
            </a:r>
            <a:r>
              <a:rPr lang="de-DE" sz="16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Kontrollen sowie deren Nachweis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DC0034-F802-CF4B-BC50-3B5F3C9054C8}"/>
              </a:ext>
            </a:extLst>
          </p:cNvPr>
          <p:cNvSpPr/>
          <p:nvPr/>
        </p:nvSpPr>
        <p:spPr>
          <a:xfrm>
            <a:off x="900000" y="1432969"/>
            <a:ext cx="85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14457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fordert</a:t>
            </a:r>
          </a:p>
        </p:txBody>
      </p:sp>
      <p:pic>
        <p:nvPicPr>
          <p:cNvPr id="6" name="Grafik 5" descr="Erhobene Hand">
            <a:extLst>
              <a:ext uri="{FF2B5EF4-FFF2-40B4-BE49-F238E27FC236}">
                <a16:creationId xmlns:a16="http://schemas.microsoft.com/office/drawing/2014/main" id="{50450F79-CA82-8441-8CC2-52D661E6A1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325" y="1343387"/>
            <a:ext cx="540000" cy="540000"/>
          </a:xfrm>
          <a:prstGeom prst="rect">
            <a:avLst/>
          </a:prstGeom>
        </p:spPr>
      </p:pic>
      <p:pic>
        <p:nvPicPr>
          <p:cNvPr id="7" name="Grafik 6" descr="Nach rechts zeigender Finger, Handrücken">
            <a:extLst>
              <a:ext uri="{FF2B5EF4-FFF2-40B4-BE49-F238E27FC236}">
                <a16:creationId xmlns:a16="http://schemas.microsoft.com/office/drawing/2014/main" id="{A509BBC2-2B0D-974C-9DBF-4CAC4DB0A2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1407750"/>
            <a:ext cx="540000" cy="540000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10E23607-94F6-BD4F-998B-F5BCC31B27C4}"/>
              </a:ext>
            </a:extLst>
          </p:cNvPr>
          <p:cNvSpPr/>
          <p:nvPr/>
        </p:nvSpPr>
        <p:spPr>
          <a:xfrm>
            <a:off x="5092325" y="1498382"/>
            <a:ext cx="105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14457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verbietet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2855DDC-041A-4044-846A-7EE4462ACA5B}"/>
              </a:ext>
            </a:extLst>
          </p:cNvPr>
          <p:cNvSpPr/>
          <p:nvPr/>
        </p:nvSpPr>
        <p:spPr>
          <a:xfrm>
            <a:off x="5092325" y="1867010"/>
            <a:ext cx="3547675" cy="1169551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 von Medizinprodukten bei begründetem Verdacht, dass sie die Sicherheit und die Gesundheit der Patienten, der Anwender oder Dritter (...) unmittelbar oder mittelbar gefährden</a:t>
            </a:r>
          </a:p>
        </p:txBody>
      </p:sp>
      <p:sp>
        <p:nvSpPr>
          <p:cNvPr id="10" name="Inhaltsplatzhalter 11">
            <a:extLst>
              <a:ext uri="{FF2B5EF4-FFF2-40B4-BE49-F238E27FC236}">
                <a16:creationId xmlns:a16="http://schemas.microsoft.com/office/drawing/2014/main" id="{0717AC07-BF39-1544-8FDC-DD759872D39B}"/>
              </a:ext>
            </a:extLst>
          </p:cNvPr>
          <p:cNvSpPr txBox="1">
            <a:spLocks/>
          </p:cNvSpPr>
          <p:nvPr/>
        </p:nvSpPr>
        <p:spPr>
          <a:xfrm>
            <a:off x="360000" y="3960000"/>
            <a:ext cx="270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400" dirty="0"/>
              <a:t>Medizinproduktegesetz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400" b="1" dirty="0"/>
              <a:t>(MPG)</a:t>
            </a:r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5D658DD6-1778-EB48-BBFF-60FEEEA6EFE9}"/>
              </a:ext>
            </a:extLst>
          </p:cNvPr>
          <p:cNvSpPr txBox="1">
            <a:spLocks/>
          </p:cNvSpPr>
          <p:nvPr/>
        </p:nvSpPr>
        <p:spPr>
          <a:xfrm>
            <a:off x="3124200" y="3960000"/>
            <a:ext cx="270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defPPr>
              <a:defRPr lang="en-US"/>
            </a:defPPr>
            <a:lvl1pPr indent="0" algn="ctr">
              <a:spcBef>
                <a:spcPts val="0"/>
              </a:spcBef>
              <a:buFont typeface="Arial" pitchFamily="34" charset="0"/>
              <a:buNone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sz="1400" dirty="0"/>
              <a:t>Medical Device Regulation</a:t>
            </a:r>
            <a:br>
              <a:rPr lang="de-DE" sz="1400" dirty="0"/>
            </a:br>
            <a:r>
              <a:rPr lang="de-DE" sz="1400" b="1" dirty="0"/>
              <a:t>(MDR)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AE73446-662F-EF4F-87F6-8AD5611EB920}"/>
              </a:ext>
            </a:extLst>
          </p:cNvPr>
          <p:cNvSpPr txBox="1">
            <a:spLocks/>
          </p:cNvSpPr>
          <p:nvPr/>
        </p:nvSpPr>
        <p:spPr>
          <a:xfrm>
            <a:off x="5910600" y="3960000"/>
            <a:ext cx="270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24000" rIns="36000" anchor="ctr"/>
          <a:lstStyle>
            <a:defPPr>
              <a:defRPr lang="en-US"/>
            </a:defPPr>
            <a:lvl1pPr indent="0" algn="ctr">
              <a:spcBef>
                <a:spcPts val="0"/>
              </a:spcBef>
              <a:buFont typeface="Arial" pitchFamily="34" charset="0"/>
              <a:buNone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de-DE" sz="1400" dirty="0"/>
              <a:t>Medizinprodukte Betreiber-verordnung   </a:t>
            </a:r>
            <a:r>
              <a:rPr lang="de-DE" sz="1400" b="1" dirty="0"/>
              <a:t>(MPBetrV)</a:t>
            </a:r>
          </a:p>
        </p:txBody>
      </p:sp>
    </p:spTree>
    <p:extLst>
      <p:ext uri="{BB962C8B-B14F-4D97-AF65-F5344CB8AC3E}">
        <p14:creationId xmlns:p14="http://schemas.microsoft.com/office/powerpoint/2010/main" val="355484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88839" y="691291"/>
            <a:ext cx="1894911" cy="474584"/>
            <a:chOff x="4955956" y="3242661"/>
            <a:chExt cx="1894911" cy="474584"/>
          </a:xfrm>
        </p:grpSpPr>
        <p:sp>
          <p:nvSpPr>
            <p:cNvPr id="55" name="Rectangle 54"/>
            <p:cNvSpPr/>
            <p:nvPr/>
          </p:nvSpPr>
          <p:spPr>
            <a:xfrm>
              <a:off x="4955956" y="3486413"/>
              <a:ext cx="189491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ar-IQ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55956" y="3242661"/>
              <a:ext cx="2904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714457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D5DA5C03-CB78-9D4F-B659-38C85D5BCE9F}"/>
              </a:ext>
            </a:extLst>
          </p:cNvPr>
          <p:cNvSpPr/>
          <p:nvPr/>
        </p:nvSpPr>
        <p:spPr>
          <a:xfrm>
            <a:off x="6167736" y="2106904"/>
            <a:ext cx="854721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</a:p>
          <a:p>
            <a:pPr algn="ctr">
              <a:lnSpc>
                <a:spcPct val="80000"/>
              </a:lnSpc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Räume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638EDFA-3BF6-AB45-9332-A7F21E7BB9EE}"/>
              </a:ext>
            </a:extLst>
          </p:cNvPr>
          <p:cNvSpPr/>
          <p:nvPr/>
        </p:nvSpPr>
        <p:spPr>
          <a:xfrm>
            <a:off x="5134214" y="1687018"/>
            <a:ext cx="682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28D17FE-94CE-644D-8066-142ACF4C72C5}"/>
              </a:ext>
            </a:extLst>
          </p:cNvPr>
          <p:cNvSpPr/>
          <p:nvPr/>
        </p:nvSpPr>
        <p:spPr>
          <a:xfrm>
            <a:off x="7374176" y="1687018"/>
            <a:ext cx="58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endParaRPr lang="de-D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36A905E-5704-3C44-B9EC-824AD815EA54}"/>
              </a:ext>
            </a:extLst>
          </p:cNvPr>
          <p:cNvSpPr/>
          <p:nvPr/>
        </p:nvSpPr>
        <p:spPr>
          <a:xfrm>
            <a:off x="6008567" y="3494056"/>
            <a:ext cx="1032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Zustand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DB1882A-7A5C-D84F-B0B7-FD327F2DD35C}"/>
              </a:ext>
            </a:extLst>
          </p:cNvPr>
          <p:cNvSpPr/>
          <p:nvPr/>
        </p:nvSpPr>
        <p:spPr>
          <a:xfrm>
            <a:off x="372102" y="1222471"/>
            <a:ext cx="3283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id="{0404F0AE-BEF1-9B4E-85CC-238F91B3D94C}"/>
              </a:ext>
            </a:extLst>
          </p:cNvPr>
          <p:cNvGrpSpPr/>
          <p:nvPr/>
        </p:nvGrpSpPr>
        <p:grpSpPr>
          <a:xfrm>
            <a:off x="575759" y="983237"/>
            <a:ext cx="3953059" cy="592704"/>
            <a:chOff x="4942748" y="3242661"/>
            <a:chExt cx="2528136" cy="592704"/>
          </a:xfrm>
        </p:grpSpPr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949835A8-B3DE-B04B-9F37-36882F313A00}"/>
                </a:ext>
              </a:extLst>
            </p:cNvPr>
            <p:cNvSpPr/>
            <p:nvPr/>
          </p:nvSpPr>
          <p:spPr>
            <a:xfrm>
              <a:off x="4942748" y="3527588"/>
              <a:ext cx="25281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Medizinprodukte / (Einrichtungs-)Objekte</a:t>
              </a:r>
              <a:endParaRPr lang="de-DE" sz="14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ctangle 45">
              <a:extLst>
                <a:ext uri="{FF2B5EF4-FFF2-40B4-BE49-F238E27FC236}">
                  <a16:creationId xmlns:a16="http://schemas.microsoft.com/office/drawing/2014/main" id="{4611C596-43E3-D547-B639-7EAD036BF828}"/>
                </a:ext>
              </a:extLst>
            </p:cNvPr>
            <p:cNvSpPr/>
            <p:nvPr/>
          </p:nvSpPr>
          <p:spPr>
            <a:xfrm>
              <a:off x="4955956" y="3242661"/>
              <a:ext cx="1177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714457"/>
              <a:r>
                <a:rPr lang="de-DE" dirty="0"/>
                <a:t>Um </a:t>
              </a:r>
              <a:r>
                <a:rPr lang="de-DE" b="1" dirty="0">
                  <a:highlight>
                    <a:srgbClr val="FFFF00"/>
                  </a:highlight>
                </a:rPr>
                <a:t>WAS</a:t>
              </a:r>
              <a:r>
                <a:rPr lang="de-DE" dirty="0"/>
                <a:t> geht es</a:t>
              </a:r>
              <a:r>
                <a:rPr lang="en-US" dirty="0"/>
                <a:t>?</a:t>
              </a: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5630FCBB-2A67-FE4A-A26A-114CF7946DCF}"/>
              </a:ext>
            </a:extLst>
          </p:cNvPr>
          <p:cNvGrpSpPr/>
          <p:nvPr/>
        </p:nvGrpSpPr>
        <p:grpSpPr>
          <a:xfrm>
            <a:off x="563873" y="1733550"/>
            <a:ext cx="4067332" cy="828067"/>
            <a:chOff x="4955956" y="3242661"/>
            <a:chExt cx="2819553" cy="828067"/>
          </a:xfrm>
        </p:grpSpPr>
        <p:sp>
          <p:nvSpPr>
            <p:cNvPr id="33" name="Rectangle 49">
              <a:extLst>
                <a:ext uri="{FF2B5EF4-FFF2-40B4-BE49-F238E27FC236}">
                  <a16:creationId xmlns:a16="http://schemas.microsoft.com/office/drawing/2014/main" id="{EAB0472F-778A-EA4E-AC77-F9D96B378490}"/>
                </a:ext>
              </a:extLst>
            </p:cNvPr>
            <p:cNvSpPr/>
            <p:nvPr/>
          </p:nvSpPr>
          <p:spPr>
            <a:xfrm>
              <a:off x="4964348" y="3547508"/>
              <a:ext cx="2769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Mit Echtzeit-Daten genauer Standort von Produkten jederzeit abrufbar</a:t>
              </a:r>
            </a:p>
          </p:txBody>
        </p:sp>
        <p:sp>
          <p:nvSpPr>
            <p:cNvPr id="35" name="Rectangle 50">
              <a:extLst>
                <a:ext uri="{FF2B5EF4-FFF2-40B4-BE49-F238E27FC236}">
                  <a16:creationId xmlns:a16="http://schemas.microsoft.com/office/drawing/2014/main" id="{F98D5D1D-FDD3-3A40-AF6A-C4B4B3D83DD0}"/>
                </a:ext>
              </a:extLst>
            </p:cNvPr>
            <p:cNvSpPr/>
            <p:nvPr/>
          </p:nvSpPr>
          <p:spPr>
            <a:xfrm>
              <a:off x="4955956" y="3242661"/>
              <a:ext cx="2819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714457"/>
              <a:r>
                <a:rPr lang="de-DE" b="1" dirty="0">
                  <a:highlight>
                    <a:srgbClr val="FFFF00"/>
                  </a:highlight>
                </a:rPr>
                <a:t>WO</a:t>
              </a:r>
              <a:r>
                <a:rPr lang="de-DE" dirty="0"/>
                <a:t> befindet sich mein Medizinprodukt</a:t>
              </a:r>
              <a:r>
                <a:rPr lang="en-US" dirty="0"/>
                <a:t>?</a:t>
              </a:r>
            </a:p>
          </p:txBody>
        </p:sp>
      </p:grpSp>
      <p:sp>
        <p:nvSpPr>
          <p:cNvPr id="40" name="Freeform 239">
            <a:extLst>
              <a:ext uri="{FF2B5EF4-FFF2-40B4-BE49-F238E27FC236}">
                <a16:creationId xmlns:a16="http://schemas.microsoft.com/office/drawing/2014/main" id="{C99133AA-C71F-0A42-B818-78BCC6E9BDD3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1081" y="3864439"/>
            <a:ext cx="336836" cy="165247"/>
          </a:xfrm>
          <a:custGeom>
            <a:avLst/>
            <a:gdLst>
              <a:gd name="T0" fmla="*/ 95 w 95"/>
              <a:gd name="T1" fmla="*/ 8 h 55"/>
              <a:gd name="T2" fmla="*/ 94 w 95"/>
              <a:gd name="T3" fmla="*/ 10 h 55"/>
              <a:gd name="T4" fmla="*/ 50 w 95"/>
              <a:gd name="T5" fmla="*/ 54 h 55"/>
              <a:gd name="T6" fmla="*/ 47 w 95"/>
              <a:gd name="T7" fmla="*/ 55 h 55"/>
              <a:gd name="T8" fmla="*/ 45 w 95"/>
              <a:gd name="T9" fmla="*/ 54 h 55"/>
              <a:gd name="T10" fmla="*/ 1 w 95"/>
              <a:gd name="T11" fmla="*/ 10 h 55"/>
              <a:gd name="T12" fmla="*/ 0 w 95"/>
              <a:gd name="T13" fmla="*/ 8 h 55"/>
              <a:gd name="T14" fmla="*/ 1 w 95"/>
              <a:gd name="T15" fmla="*/ 6 h 55"/>
              <a:gd name="T16" fmla="*/ 6 w 95"/>
              <a:gd name="T17" fmla="*/ 1 h 55"/>
              <a:gd name="T18" fmla="*/ 8 w 95"/>
              <a:gd name="T19" fmla="*/ 0 h 55"/>
              <a:gd name="T20" fmla="*/ 10 w 95"/>
              <a:gd name="T21" fmla="*/ 1 h 55"/>
              <a:gd name="T22" fmla="*/ 47 w 95"/>
              <a:gd name="T23" fmla="*/ 38 h 55"/>
              <a:gd name="T24" fmla="*/ 84 w 95"/>
              <a:gd name="T25" fmla="*/ 1 h 55"/>
              <a:gd name="T26" fmla="*/ 87 w 95"/>
              <a:gd name="T27" fmla="*/ 0 h 55"/>
              <a:gd name="T28" fmla="*/ 89 w 95"/>
              <a:gd name="T29" fmla="*/ 1 h 55"/>
              <a:gd name="T30" fmla="*/ 94 w 95"/>
              <a:gd name="T31" fmla="*/ 6 h 55"/>
              <a:gd name="T32" fmla="*/ 95 w 95"/>
              <a:gd name="T33" fmla="*/ 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55">
                <a:moveTo>
                  <a:pt x="95" y="8"/>
                </a:moveTo>
                <a:cubicBezTo>
                  <a:pt x="95" y="9"/>
                  <a:pt x="94" y="9"/>
                  <a:pt x="94" y="10"/>
                </a:cubicBezTo>
                <a:cubicBezTo>
                  <a:pt x="50" y="54"/>
                  <a:pt x="50" y="54"/>
                  <a:pt x="50" y="54"/>
                </a:cubicBezTo>
                <a:cubicBezTo>
                  <a:pt x="49" y="55"/>
                  <a:pt x="48" y="55"/>
                  <a:pt x="47" y="55"/>
                </a:cubicBezTo>
                <a:cubicBezTo>
                  <a:pt x="47" y="55"/>
                  <a:pt x="46" y="55"/>
                  <a:pt x="45" y="5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7"/>
                  <a:pt x="0" y="6"/>
                  <a:pt x="1" y="6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47" y="38"/>
                  <a:pt x="47" y="38"/>
                  <a:pt x="47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8" y="0"/>
                  <a:pt x="89" y="1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5" y="7"/>
                  <a:pt x="95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A698742D-E71D-5448-8C00-5F0D870DA635}"/>
              </a:ext>
            </a:extLst>
          </p:cNvPr>
          <p:cNvGrpSpPr/>
          <p:nvPr/>
        </p:nvGrpSpPr>
        <p:grpSpPr>
          <a:xfrm>
            <a:off x="582860" y="2724151"/>
            <a:ext cx="4066911" cy="859594"/>
            <a:chOff x="4962234" y="3219673"/>
            <a:chExt cx="2554817" cy="625987"/>
          </a:xfrm>
        </p:grpSpPr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D90DAD8A-4E30-D943-81DC-79B961D1A30B}"/>
                </a:ext>
              </a:extLst>
            </p:cNvPr>
            <p:cNvSpPr/>
            <p:nvPr/>
          </p:nvSpPr>
          <p:spPr>
            <a:xfrm>
              <a:off x="4962234" y="3464632"/>
              <a:ext cx="2554817" cy="38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Hygienischer und technischer Status, Verfügbarkeit, Service und Wartungsfristen  </a:t>
              </a:r>
            </a:p>
          </p:txBody>
        </p:sp>
        <p:sp>
          <p:nvSpPr>
            <p:cNvPr id="47" name="Rectangle 50">
              <a:extLst>
                <a:ext uri="{FF2B5EF4-FFF2-40B4-BE49-F238E27FC236}">
                  <a16:creationId xmlns:a16="http://schemas.microsoft.com/office/drawing/2014/main" id="{9FFC9E24-3385-FA44-BC13-1841305ECF19}"/>
                </a:ext>
              </a:extLst>
            </p:cNvPr>
            <p:cNvSpPr/>
            <p:nvPr/>
          </p:nvSpPr>
          <p:spPr>
            <a:xfrm>
              <a:off x="4965328" y="3219673"/>
              <a:ext cx="2215481" cy="268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714457"/>
              <a:r>
                <a:rPr lang="de-DE" dirty="0"/>
                <a:t>Welchen </a:t>
              </a:r>
              <a:r>
                <a:rPr lang="de-DE" b="1" dirty="0">
                  <a:highlight>
                    <a:srgbClr val="FFFF00"/>
                  </a:highlight>
                </a:rPr>
                <a:t>STATUS</a:t>
              </a:r>
              <a:r>
                <a:rPr lang="de-DE" dirty="0"/>
                <a:t> hat mein Produkt?</a:t>
              </a:r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13E0DCA8-635C-8D46-BA47-145FC00EEDEA}"/>
              </a:ext>
            </a:extLst>
          </p:cNvPr>
          <p:cNvGrpSpPr/>
          <p:nvPr/>
        </p:nvGrpSpPr>
        <p:grpSpPr>
          <a:xfrm>
            <a:off x="533400" y="3755837"/>
            <a:ext cx="4357338" cy="870336"/>
            <a:chOff x="4955956" y="3242661"/>
            <a:chExt cx="3020590" cy="870336"/>
          </a:xfrm>
        </p:grpSpPr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C7006968-9917-864F-995D-53CCA7C46646}"/>
                </a:ext>
              </a:extLst>
            </p:cNvPr>
            <p:cNvSpPr/>
            <p:nvPr/>
          </p:nvSpPr>
          <p:spPr>
            <a:xfrm>
              <a:off x="4992403" y="3589777"/>
              <a:ext cx="29841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HPM®-Reports </a:t>
              </a:r>
              <a:r>
                <a:rPr lang="de-DE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ermöglichen genaue Auswertungen zur Dauer und Häufigkeit der Nutzung bestimmter Produkte</a:t>
              </a:r>
              <a:endParaRPr lang="de-DE" sz="1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EE811EC4-5543-8B40-96BB-44333E595786}"/>
                </a:ext>
              </a:extLst>
            </p:cNvPr>
            <p:cNvSpPr/>
            <p:nvPr/>
          </p:nvSpPr>
          <p:spPr>
            <a:xfrm>
              <a:off x="4955956" y="3242661"/>
              <a:ext cx="257868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714457"/>
              <a:r>
                <a:rPr lang="de-DE" dirty="0"/>
                <a:t> Dauer und Häufigkeit der </a:t>
              </a:r>
              <a:r>
                <a:rPr lang="de-DE" b="1" dirty="0">
                  <a:highlight>
                    <a:srgbClr val="FFFF00"/>
                  </a:highlight>
                </a:rPr>
                <a:t>NUTZUNG</a:t>
              </a:r>
              <a:r>
                <a:rPr lang="de-DE" dirty="0"/>
                <a:t>?</a:t>
              </a:r>
            </a:p>
          </p:txBody>
        </p:sp>
      </p:grpSp>
      <p:sp>
        <p:nvSpPr>
          <p:cNvPr id="57" name="Freeform 239">
            <a:extLst>
              <a:ext uri="{FF2B5EF4-FFF2-40B4-BE49-F238E27FC236}">
                <a16:creationId xmlns:a16="http://schemas.microsoft.com/office/drawing/2014/main" id="{55230E8E-01CC-5F48-86FC-F203CA11B61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1081" y="1105840"/>
            <a:ext cx="336836" cy="165247"/>
          </a:xfrm>
          <a:custGeom>
            <a:avLst/>
            <a:gdLst>
              <a:gd name="T0" fmla="*/ 95 w 95"/>
              <a:gd name="T1" fmla="*/ 8 h 55"/>
              <a:gd name="T2" fmla="*/ 94 w 95"/>
              <a:gd name="T3" fmla="*/ 10 h 55"/>
              <a:gd name="T4" fmla="*/ 50 w 95"/>
              <a:gd name="T5" fmla="*/ 54 h 55"/>
              <a:gd name="T6" fmla="*/ 47 w 95"/>
              <a:gd name="T7" fmla="*/ 55 h 55"/>
              <a:gd name="T8" fmla="*/ 45 w 95"/>
              <a:gd name="T9" fmla="*/ 54 h 55"/>
              <a:gd name="T10" fmla="*/ 1 w 95"/>
              <a:gd name="T11" fmla="*/ 10 h 55"/>
              <a:gd name="T12" fmla="*/ 0 w 95"/>
              <a:gd name="T13" fmla="*/ 8 h 55"/>
              <a:gd name="T14" fmla="*/ 1 w 95"/>
              <a:gd name="T15" fmla="*/ 6 h 55"/>
              <a:gd name="T16" fmla="*/ 6 w 95"/>
              <a:gd name="T17" fmla="*/ 1 h 55"/>
              <a:gd name="T18" fmla="*/ 8 w 95"/>
              <a:gd name="T19" fmla="*/ 0 h 55"/>
              <a:gd name="T20" fmla="*/ 10 w 95"/>
              <a:gd name="T21" fmla="*/ 1 h 55"/>
              <a:gd name="T22" fmla="*/ 47 w 95"/>
              <a:gd name="T23" fmla="*/ 38 h 55"/>
              <a:gd name="T24" fmla="*/ 84 w 95"/>
              <a:gd name="T25" fmla="*/ 1 h 55"/>
              <a:gd name="T26" fmla="*/ 87 w 95"/>
              <a:gd name="T27" fmla="*/ 0 h 55"/>
              <a:gd name="T28" fmla="*/ 89 w 95"/>
              <a:gd name="T29" fmla="*/ 1 h 55"/>
              <a:gd name="T30" fmla="*/ 94 w 95"/>
              <a:gd name="T31" fmla="*/ 6 h 55"/>
              <a:gd name="T32" fmla="*/ 95 w 95"/>
              <a:gd name="T33" fmla="*/ 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55">
                <a:moveTo>
                  <a:pt x="95" y="8"/>
                </a:moveTo>
                <a:cubicBezTo>
                  <a:pt x="95" y="9"/>
                  <a:pt x="94" y="9"/>
                  <a:pt x="94" y="10"/>
                </a:cubicBezTo>
                <a:cubicBezTo>
                  <a:pt x="50" y="54"/>
                  <a:pt x="50" y="54"/>
                  <a:pt x="50" y="54"/>
                </a:cubicBezTo>
                <a:cubicBezTo>
                  <a:pt x="49" y="55"/>
                  <a:pt x="48" y="55"/>
                  <a:pt x="47" y="55"/>
                </a:cubicBezTo>
                <a:cubicBezTo>
                  <a:pt x="47" y="55"/>
                  <a:pt x="46" y="55"/>
                  <a:pt x="45" y="5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7"/>
                  <a:pt x="0" y="6"/>
                  <a:pt x="1" y="6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47" y="38"/>
                  <a:pt x="47" y="38"/>
                  <a:pt x="47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8" y="0"/>
                  <a:pt x="89" y="1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5" y="7"/>
                  <a:pt x="95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Freeform 239">
            <a:extLst>
              <a:ext uri="{FF2B5EF4-FFF2-40B4-BE49-F238E27FC236}">
                <a16:creationId xmlns:a16="http://schemas.microsoft.com/office/drawing/2014/main" id="{B16CC08B-3B66-3E4E-BB52-033F266A680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1081" y="1863508"/>
            <a:ext cx="336836" cy="165247"/>
          </a:xfrm>
          <a:custGeom>
            <a:avLst/>
            <a:gdLst>
              <a:gd name="T0" fmla="*/ 95 w 95"/>
              <a:gd name="T1" fmla="*/ 8 h 55"/>
              <a:gd name="T2" fmla="*/ 94 w 95"/>
              <a:gd name="T3" fmla="*/ 10 h 55"/>
              <a:gd name="T4" fmla="*/ 50 w 95"/>
              <a:gd name="T5" fmla="*/ 54 h 55"/>
              <a:gd name="T6" fmla="*/ 47 w 95"/>
              <a:gd name="T7" fmla="*/ 55 h 55"/>
              <a:gd name="T8" fmla="*/ 45 w 95"/>
              <a:gd name="T9" fmla="*/ 54 h 55"/>
              <a:gd name="T10" fmla="*/ 1 w 95"/>
              <a:gd name="T11" fmla="*/ 10 h 55"/>
              <a:gd name="T12" fmla="*/ 0 w 95"/>
              <a:gd name="T13" fmla="*/ 8 h 55"/>
              <a:gd name="T14" fmla="*/ 1 w 95"/>
              <a:gd name="T15" fmla="*/ 6 h 55"/>
              <a:gd name="T16" fmla="*/ 6 w 95"/>
              <a:gd name="T17" fmla="*/ 1 h 55"/>
              <a:gd name="T18" fmla="*/ 8 w 95"/>
              <a:gd name="T19" fmla="*/ 0 h 55"/>
              <a:gd name="T20" fmla="*/ 10 w 95"/>
              <a:gd name="T21" fmla="*/ 1 h 55"/>
              <a:gd name="T22" fmla="*/ 47 w 95"/>
              <a:gd name="T23" fmla="*/ 38 h 55"/>
              <a:gd name="T24" fmla="*/ 84 w 95"/>
              <a:gd name="T25" fmla="*/ 1 h 55"/>
              <a:gd name="T26" fmla="*/ 87 w 95"/>
              <a:gd name="T27" fmla="*/ 0 h 55"/>
              <a:gd name="T28" fmla="*/ 89 w 95"/>
              <a:gd name="T29" fmla="*/ 1 h 55"/>
              <a:gd name="T30" fmla="*/ 94 w 95"/>
              <a:gd name="T31" fmla="*/ 6 h 55"/>
              <a:gd name="T32" fmla="*/ 95 w 95"/>
              <a:gd name="T33" fmla="*/ 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55">
                <a:moveTo>
                  <a:pt x="95" y="8"/>
                </a:moveTo>
                <a:cubicBezTo>
                  <a:pt x="95" y="9"/>
                  <a:pt x="94" y="9"/>
                  <a:pt x="94" y="10"/>
                </a:cubicBezTo>
                <a:cubicBezTo>
                  <a:pt x="50" y="54"/>
                  <a:pt x="50" y="54"/>
                  <a:pt x="50" y="54"/>
                </a:cubicBezTo>
                <a:cubicBezTo>
                  <a:pt x="49" y="55"/>
                  <a:pt x="48" y="55"/>
                  <a:pt x="47" y="55"/>
                </a:cubicBezTo>
                <a:cubicBezTo>
                  <a:pt x="47" y="55"/>
                  <a:pt x="46" y="55"/>
                  <a:pt x="45" y="5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7"/>
                  <a:pt x="0" y="6"/>
                  <a:pt x="1" y="6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47" y="38"/>
                  <a:pt x="47" y="38"/>
                  <a:pt x="47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8" y="0"/>
                  <a:pt x="89" y="1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5" y="7"/>
                  <a:pt x="95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Freeform 239">
            <a:extLst>
              <a:ext uri="{FF2B5EF4-FFF2-40B4-BE49-F238E27FC236}">
                <a16:creationId xmlns:a16="http://schemas.microsoft.com/office/drawing/2014/main" id="{438F88C3-960F-954A-98CE-F2E046428BD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1081" y="2854108"/>
            <a:ext cx="336836" cy="165247"/>
          </a:xfrm>
          <a:custGeom>
            <a:avLst/>
            <a:gdLst>
              <a:gd name="T0" fmla="*/ 95 w 95"/>
              <a:gd name="T1" fmla="*/ 8 h 55"/>
              <a:gd name="T2" fmla="*/ 94 w 95"/>
              <a:gd name="T3" fmla="*/ 10 h 55"/>
              <a:gd name="T4" fmla="*/ 50 w 95"/>
              <a:gd name="T5" fmla="*/ 54 h 55"/>
              <a:gd name="T6" fmla="*/ 47 w 95"/>
              <a:gd name="T7" fmla="*/ 55 h 55"/>
              <a:gd name="T8" fmla="*/ 45 w 95"/>
              <a:gd name="T9" fmla="*/ 54 h 55"/>
              <a:gd name="T10" fmla="*/ 1 w 95"/>
              <a:gd name="T11" fmla="*/ 10 h 55"/>
              <a:gd name="T12" fmla="*/ 0 w 95"/>
              <a:gd name="T13" fmla="*/ 8 h 55"/>
              <a:gd name="T14" fmla="*/ 1 w 95"/>
              <a:gd name="T15" fmla="*/ 6 h 55"/>
              <a:gd name="T16" fmla="*/ 6 w 95"/>
              <a:gd name="T17" fmla="*/ 1 h 55"/>
              <a:gd name="T18" fmla="*/ 8 w 95"/>
              <a:gd name="T19" fmla="*/ 0 h 55"/>
              <a:gd name="T20" fmla="*/ 10 w 95"/>
              <a:gd name="T21" fmla="*/ 1 h 55"/>
              <a:gd name="T22" fmla="*/ 47 w 95"/>
              <a:gd name="T23" fmla="*/ 38 h 55"/>
              <a:gd name="T24" fmla="*/ 84 w 95"/>
              <a:gd name="T25" fmla="*/ 1 h 55"/>
              <a:gd name="T26" fmla="*/ 87 w 95"/>
              <a:gd name="T27" fmla="*/ 0 h 55"/>
              <a:gd name="T28" fmla="*/ 89 w 95"/>
              <a:gd name="T29" fmla="*/ 1 h 55"/>
              <a:gd name="T30" fmla="*/ 94 w 95"/>
              <a:gd name="T31" fmla="*/ 6 h 55"/>
              <a:gd name="T32" fmla="*/ 95 w 95"/>
              <a:gd name="T33" fmla="*/ 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55">
                <a:moveTo>
                  <a:pt x="95" y="8"/>
                </a:moveTo>
                <a:cubicBezTo>
                  <a:pt x="95" y="9"/>
                  <a:pt x="94" y="9"/>
                  <a:pt x="94" y="10"/>
                </a:cubicBezTo>
                <a:cubicBezTo>
                  <a:pt x="50" y="54"/>
                  <a:pt x="50" y="54"/>
                  <a:pt x="50" y="54"/>
                </a:cubicBezTo>
                <a:cubicBezTo>
                  <a:pt x="49" y="55"/>
                  <a:pt x="48" y="55"/>
                  <a:pt x="47" y="55"/>
                </a:cubicBezTo>
                <a:cubicBezTo>
                  <a:pt x="47" y="55"/>
                  <a:pt x="46" y="55"/>
                  <a:pt x="45" y="5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7"/>
                  <a:pt x="0" y="6"/>
                  <a:pt x="1" y="6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47" y="38"/>
                  <a:pt x="47" y="38"/>
                  <a:pt x="47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8" y="0"/>
                  <a:pt x="89" y="1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5" y="7"/>
                  <a:pt x="95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52A03E-6E17-2442-A8A3-D9AB6D22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Wie funktioniert </a:t>
            </a:r>
            <a:r>
              <a:rPr lang="de-DE" b="1" dirty="0">
                <a:solidFill>
                  <a:schemeClr val="bg1"/>
                </a:solidFill>
              </a:rPr>
              <a:t>HPM®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36" name="Group 5">
            <a:extLst>
              <a:ext uri="{FF2B5EF4-FFF2-40B4-BE49-F238E27FC236}">
                <a16:creationId xmlns:a16="http://schemas.microsoft.com/office/drawing/2014/main" id="{EA54847A-1EBD-B840-B551-568F61E1E115}"/>
              </a:ext>
            </a:extLst>
          </p:cNvPr>
          <p:cNvGrpSpPr/>
          <p:nvPr/>
        </p:nvGrpSpPr>
        <p:grpSpPr>
          <a:xfrm>
            <a:off x="4941788" y="1099550"/>
            <a:ext cx="3530600" cy="3301000"/>
            <a:chOff x="977900" y="921250"/>
            <a:chExt cx="3530600" cy="3301000"/>
          </a:xfrm>
        </p:grpSpPr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80283226-B793-A745-BB2A-D411A7E1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896" y="921250"/>
              <a:ext cx="2208955" cy="1201367"/>
            </a:xfrm>
            <a:custGeom>
              <a:avLst/>
              <a:gdLst>
                <a:gd name="T0" fmla="*/ 10800 w 21600"/>
                <a:gd name="T1" fmla="+- 0 10807 14"/>
                <a:gd name="T2" fmla="*/ 10807 h 21586"/>
                <a:gd name="T3" fmla="*/ 10800 w 21600"/>
                <a:gd name="T4" fmla="+- 0 10807 14"/>
                <a:gd name="T5" fmla="*/ 10807 h 21586"/>
                <a:gd name="T6" fmla="*/ 10800 w 21600"/>
                <a:gd name="T7" fmla="+- 0 10807 14"/>
                <a:gd name="T8" fmla="*/ 10807 h 21586"/>
                <a:gd name="T9" fmla="*/ 10800 w 21600"/>
                <a:gd name="T10" fmla="+- 0 10807 14"/>
                <a:gd name="T11" fmla="*/ 10807 h 215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86">
                  <a:moveTo>
                    <a:pt x="21600" y="19603"/>
                  </a:moveTo>
                  <a:cubicBezTo>
                    <a:pt x="21526" y="8727"/>
                    <a:pt x="16703" y="-14"/>
                    <a:pt x="10785" y="0"/>
                  </a:cubicBezTo>
                  <a:cubicBezTo>
                    <a:pt x="4875" y="14"/>
                    <a:pt x="70" y="8753"/>
                    <a:pt x="0" y="19611"/>
                  </a:cubicBezTo>
                  <a:cubicBezTo>
                    <a:pt x="1635" y="18431"/>
                    <a:pt x="3391" y="17927"/>
                    <a:pt x="5144" y="18137"/>
                  </a:cubicBezTo>
                  <a:cubicBezTo>
                    <a:pt x="7170" y="18381"/>
                    <a:pt x="9130" y="19567"/>
                    <a:pt x="10838" y="21586"/>
                  </a:cubicBezTo>
                  <a:cubicBezTo>
                    <a:pt x="12482" y="19627"/>
                    <a:pt x="14365" y="18450"/>
                    <a:pt x="16318" y="18160"/>
                  </a:cubicBezTo>
                  <a:cubicBezTo>
                    <a:pt x="18116" y="17894"/>
                    <a:pt x="19923" y="18387"/>
                    <a:pt x="21600" y="1960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Hygiene</a:t>
              </a:r>
              <a:endParaRPr lang="ar-IQ" sz="1600" b="1" dirty="0">
                <a:solidFill>
                  <a:schemeClr val="bg1"/>
                </a:solidFill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5A8937EF-D715-004D-83B4-1ABC82155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9" y="2013916"/>
              <a:ext cx="1028567" cy="985451"/>
            </a:xfrm>
            <a:custGeom>
              <a:avLst/>
              <a:gdLst>
                <a:gd name="T0" fmla="*/ 10800 w 21600"/>
                <a:gd name="T1" fmla="+- 0 10946 293"/>
                <a:gd name="T2" fmla="*/ 10946 h 21307"/>
                <a:gd name="T3" fmla="*/ 10800 w 21600"/>
                <a:gd name="T4" fmla="+- 0 10946 293"/>
                <a:gd name="T5" fmla="*/ 10946 h 21307"/>
                <a:gd name="T6" fmla="*/ 10800 w 21600"/>
                <a:gd name="T7" fmla="+- 0 10946 293"/>
                <a:gd name="T8" fmla="*/ 10946 h 21307"/>
                <a:gd name="T9" fmla="*/ 10800 w 21600"/>
                <a:gd name="T10" fmla="+- 0 10946 293"/>
                <a:gd name="T11" fmla="*/ 10946 h 2130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07">
                  <a:moveTo>
                    <a:pt x="0" y="2076"/>
                  </a:moveTo>
                  <a:cubicBezTo>
                    <a:pt x="3679" y="382"/>
                    <a:pt x="7723" y="-293"/>
                    <a:pt x="11734" y="116"/>
                  </a:cubicBezTo>
                  <a:cubicBezTo>
                    <a:pt x="15234" y="473"/>
                    <a:pt x="18608" y="1649"/>
                    <a:pt x="21600" y="3553"/>
                  </a:cubicBezTo>
                  <a:cubicBezTo>
                    <a:pt x="18951" y="5686"/>
                    <a:pt x="16742" y="8343"/>
                    <a:pt x="15105" y="11367"/>
                  </a:cubicBezTo>
                  <a:cubicBezTo>
                    <a:pt x="13445" y="14434"/>
                    <a:pt x="12406" y="17815"/>
                    <a:pt x="12051" y="21307"/>
                  </a:cubicBezTo>
                  <a:cubicBezTo>
                    <a:pt x="8596" y="19386"/>
                    <a:pt x="5675" y="16588"/>
                    <a:pt x="3563" y="13180"/>
                  </a:cubicBezTo>
                  <a:cubicBezTo>
                    <a:pt x="1495" y="9842"/>
                    <a:pt x="270" y="6025"/>
                    <a:pt x="0" y="207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endParaRPr lang="ar-IQ" sz="1200" dirty="0"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sp>
          <p:nvSpPr>
            <p:cNvPr id="39" name="AutoShape 5">
              <a:extLst>
                <a:ext uri="{FF2B5EF4-FFF2-40B4-BE49-F238E27FC236}">
                  <a16:creationId xmlns:a16="http://schemas.microsoft.com/office/drawing/2014/main" id="{B9C9A9CF-DA31-E24A-B18E-160CDBE5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892" y="2014632"/>
              <a:ext cx="1024278" cy="982642"/>
            </a:xfrm>
            <a:custGeom>
              <a:avLst/>
              <a:gdLst>
                <a:gd name="T0" fmla="*/ 10800 w 21600"/>
                <a:gd name="T1" fmla="+- 0 10917 234"/>
                <a:gd name="T2" fmla="*/ 10917 h 21366"/>
                <a:gd name="T3" fmla="*/ 10800 w 21600"/>
                <a:gd name="T4" fmla="+- 0 10917 234"/>
                <a:gd name="T5" fmla="*/ 10917 h 21366"/>
                <a:gd name="T6" fmla="*/ 10800 w 21600"/>
                <a:gd name="T7" fmla="+- 0 10917 234"/>
                <a:gd name="T8" fmla="*/ 10917 h 21366"/>
                <a:gd name="T9" fmla="*/ 10800 w 21600"/>
                <a:gd name="T10" fmla="+- 0 10917 234"/>
                <a:gd name="T11" fmla="*/ 10917 h 2136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66">
                  <a:moveTo>
                    <a:pt x="0" y="3613"/>
                  </a:moveTo>
                  <a:cubicBezTo>
                    <a:pt x="3175" y="1589"/>
                    <a:pt x="6772" y="376"/>
                    <a:pt x="10493" y="74"/>
                  </a:cubicBezTo>
                  <a:cubicBezTo>
                    <a:pt x="14289" y="-234"/>
                    <a:pt x="18101" y="415"/>
                    <a:pt x="21600" y="1964"/>
                  </a:cubicBezTo>
                  <a:cubicBezTo>
                    <a:pt x="21301" y="5887"/>
                    <a:pt x="20084" y="9677"/>
                    <a:pt x="18054" y="13009"/>
                  </a:cubicBezTo>
                  <a:cubicBezTo>
                    <a:pt x="15930" y="16495"/>
                    <a:pt x="12985" y="19371"/>
                    <a:pt x="9493" y="21366"/>
                  </a:cubicBezTo>
                  <a:cubicBezTo>
                    <a:pt x="9177" y="18112"/>
                    <a:pt x="8264" y="14949"/>
                    <a:pt x="6801" y="12047"/>
                  </a:cubicBezTo>
                  <a:cubicBezTo>
                    <a:pt x="5146" y="8765"/>
                    <a:pt x="2827" y="5889"/>
                    <a:pt x="0" y="361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endParaRPr lang="ar-IQ" sz="1200" dirty="0"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43F6A5EA-80A0-414B-AF96-C260545014F3}"/>
                </a:ext>
              </a:extLst>
            </p:cNvPr>
            <p:cNvSpPr>
              <a:spLocks/>
            </p:cNvSpPr>
            <p:nvPr/>
          </p:nvSpPr>
          <p:spPr bwMode="auto">
            <a:xfrm rot="110180">
              <a:off x="2303585" y="2231314"/>
              <a:ext cx="882385" cy="898642"/>
            </a:xfrm>
            <a:custGeom>
              <a:avLst/>
              <a:gdLst>
                <a:gd name="T0" fmla="*/ 10800 w 21600"/>
                <a:gd name="T1" fmla="*/ 10797 h 21594"/>
                <a:gd name="T2" fmla="*/ 10800 w 21600"/>
                <a:gd name="T3" fmla="*/ 10797 h 21594"/>
                <a:gd name="T4" fmla="*/ 10800 w 21600"/>
                <a:gd name="T5" fmla="*/ 10797 h 21594"/>
                <a:gd name="T6" fmla="*/ 10800 w 21600"/>
                <a:gd name="T7" fmla="*/ 10797 h 2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4">
                  <a:moveTo>
                    <a:pt x="10841" y="0"/>
                  </a:moveTo>
                  <a:cubicBezTo>
                    <a:pt x="14051" y="2371"/>
                    <a:pt x="16685" y="5411"/>
                    <a:pt x="18556" y="8900"/>
                  </a:cubicBezTo>
                  <a:cubicBezTo>
                    <a:pt x="20279" y="12115"/>
                    <a:pt x="21315" y="15642"/>
                    <a:pt x="21600" y="19264"/>
                  </a:cubicBezTo>
                  <a:cubicBezTo>
                    <a:pt x="18153" y="20805"/>
                    <a:pt x="14408" y="21600"/>
                    <a:pt x="10620" y="21594"/>
                  </a:cubicBezTo>
                  <a:cubicBezTo>
                    <a:pt x="6962" y="21588"/>
                    <a:pt x="3346" y="20835"/>
                    <a:pt x="0" y="19384"/>
                  </a:cubicBezTo>
                  <a:cubicBezTo>
                    <a:pt x="221" y="15598"/>
                    <a:pt x="1293" y="11907"/>
                    <a:pt x="3139" y="8576"/>
                  </a:cubicBezTo>
                  <a:cubicBezTo>
                    <a:pt x="5018" y="5186"/>
                    <a:pt x="7650" y="2254"/>
                    <a:pt x="10841" y="0"/>
                  </a:cubicBezTo>
                  <a:close/>
                </a:path>
              </a:pathLst>
            </a:custGeom>
            <a:solidFill>
              <a:srgbClr val="FF0000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pPr algn="ctr"/>
              <a:endParaRPr lang="de-DE" sz="1400" b="1" dirty="0"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Echtzeit</a:t>
              </a: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-daten</a:t>
              </a: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HPM®</a:t>
              </a:r>
              <a:endParaRPr lang="ar-IQ" sz="1400" b="1" dirty="0">
                <a:solidFill>
                  <a:schemeClr val="bg1"/>
                </a:solidFill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27354EBB-7585-454B-8217-45D24900A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464" y="3129519"/>
              <a:ext cx="894613" cy="879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54"/>
                  </a:moveTo>
                  <a:cubicBezTo>
                    <a:pt x="3486" y="1552"/>
                    <a:pt x="7206" y="2248"/>
                    <a:pt x="10953" y="2203"/>
                  </a:cubicBezTo>
                  <a:cubicBezTo>
                    <a:pt x="14607" y="2159"/>
                    <a:pt x="18219" y="1412"/>
                    <a:pt x="21600" y="0"/>
                  </a:cubicBezTo>
                  <a:cubicBezTo>
                    <a:pt x="21559" y="3959"/>
                    <a:pt x="20671" y="7861"/>
                    <a:pt x="18999" y="11435"/>
                  </a:cubicBezTo>
                  <a:cubicBezTo>
                    <a:pt x="17120" y="15452"/>
                    <a:pt x="14306" y="18941"/>
                    <a:pt x="10801" y="21600"/>
                  </a:cubicBezTo>
                  <a:cubicBezTo>
                    <a:pt x="7332" y="18945"/>
                    <a:pt x="4540" y="15482"/>
                    <a:pt x="2661" y="11500"/>
                  </a:cubicBezTo>
                  <a:cubicBezTo>
                    <a:pt x="987" y="7955"/>
                    <a:pt x="80" y="4086"/>
                    <a:pt x="0" y="154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endParaRPr lang="ar-IQ" sz="1200" dirty="0"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BE9912DE-5AD0-A440-9975-A6628F80A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" y="2149848"/>
              <a:ext cx="1687524" cy="2071291"/>
            </a:xfrm>
            <a:custGeom>
              <a:avLst/>
              <a:gdLst>
                <a:gd name="T0" fmla="+- 0 11003 407"/>
                <a:gd name="T1" fmla="*/ T0 w 21193"/>
                <a:gd name="T2" fmla="*/ 9963 h 19927"/>
                <a:gd name="T3" fmla="+- 0 11003 407"/>
                <a:gd name="T4" fmla="*/ T3 w 21193"/>
                <a:gd name="T5" fmla="*/ 9963 h 19927"/>
                <a:gd name="T6" fmla="+- 0 11003 407"/>
                <a:gd name="T7" fmla="*/ T6 w 21193"/>
                <a:gd name="T8" fmla="*/ 9963 h 19927"/>
                <a:gd name="T9" fmla="+- 0 11003 407"/>
                <a:gd name="T10" fmla="*/ T9 w 21193"/>
                <a:gd name="T11" fmla="*/ 9963 h 19927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193" h="19927">
                  <a:moveTo>
                    <a:pt x="21193" y="18359"/>
                  </a:moveTo>
                  <a:cubicBezTo>
                    <a:pt x="19284" y="17205"/>
                    <a:pt x="17768" y="15713"/>
                    <a:pt x="16776" y="14013"/>
                  </a:cubicBezTo>
                  <a:cubicBezTo>
                    <a:pt x="15871" y="12463"/>
                    <a:pt x="15425" y="10780"/>
                    <a:pt x="15469" y="9083"/>
                  </a:cubicBezTo>
                  <a:cubicBezTo>
                    <a:pt x="13282" y="8248"/>
                    <a:pt x="11393" y="7018"/>
                    <a:pt x="9965" y="5498"/>
                  </a:cubicBezTo>
                  <a:cubicBezTo>
                    <a:pt x="8443" y="3878"/>
                    <a:pt x="7495" y="1984"/>
                    <a:pt x="7214" y="0"/>
                  </a:cubicBezTo>
                  <a:cubicBezTo>
                    <a:pt x="3933" y="1370"/>
                    <a:pt x="1660" y="3614"/>
                    <a:pt x="628" y="6153"/>
                  </a:cubicBezTo>
                  <a:cubicBezTo>
                    <a:pt x="-407" y="8700"/>
                    <a:pt x="-195" y="11546"/>
                    <a:pt x="1511" y="14103"/>
                  </a:cubicBezTo>
                  <a:cubicBezTo>
                    <a:pt x="5204" y="19640"/>
                    <a:pt x="14266" y="21600"/>
                    <a:pt x="21193" y="18359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Prozesse</a:t>
              </a:r>
              <a:endParaRPr lang="ar-IQ" sz="1600" b="1" dirty="0">
                <a:solidFill>
                  <a:schemeClr val="bg1"/>
                </a:solidFill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  <p:sp>
          <p:nvSpPr>
            <p:cNvPr id="49" name="AutoShape 9">
              <a:extLst>
                <a:ext uri="{FF2B5EF4-FFF2-40B4-BE49-F238E27FC236}">
                  <a16:creationId xmlns:a16="http://schemas.microsoft.com/office/drawing/2014/main" id="{5FD093EA-EDE0-5144-8248-0C8B3701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46" y="2148807"/>
              <a:ext cx="1685954" cy="2073443"/>
            </a:xfrm>
            <a:custGeom>
              <a:avLst/>
              <a:gdLst>
                <a:gd name="T0" fmla="*/ 9782 w 19564"/>
                <a:gd name="T1" fmla="*/ 10632 h 21264"/>
                <a:gd name="T2" fmla="*/ 9782 w 19564"/>
                <a:gd name="T3" fmla="*/ 10632 h 21264"/>
                <a:gd name="T4" fmla="*/ 9782 w 19564"/>
                <a:gd name="T5" fmla="*/ 10632 h 21264"/>
                <a:gd name="T6" fmla="*/ 9782 w 19564"/>
                <a:gd name="T7" fmla="*/ 10632 h 2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64" h="21264">
                  <a:moveTo>
                    <a:pt x="12820" y="0"/>
                  </a:moveTo>
                  <a:cubicBezTo>
                    <a:pt x="19472" y="3162"/>
                    <a:pt x="21600" y="10699"/>
                    <a:pt x="17409" y="16252"/>
                  </a:cubicBezTo>
                  <a:cubicBezTo>
                    <a:pt x="15486" y="18800"/>
                    <a:pt x="12578" y="20425"/>
                    <a:pt x="9429" y="21015"/>
                  </a:cubicBezTo>
                  <a:cubicBezTo>
                    <a:pt x="6304" y="21600"/>
                    <a:pt x="2932" y="21168"/>
                    <a:pt x="0" y="19582"/>
                  </a:cubicBezTo>
                  <a:cubicBezTo>
                    <a:pt x="1751" y="18357"/>
                    <a:pt x="3145" y="16779"/>
                    <a:pt x="4064" y="14979"/>
                  </a:cubicBezTo>
                  <a:cubicBezTo>
                    <a:pt x="4917" y="13308"/>
                    <a:pt x="5338" y="11489"/>
                    <a:pt x="5296" y="9656"/>
                  </a:cubicBezTo>
                  <a:cubicBezTo>
                    <a:pt x="7455" y="8694"/>
                    <a:pt x="9290" y="7248"/>
                    <a:pt x="10619" y="5463"/>
                  </a:cubicBezTo>
                  <a:cubicBezTo>
                    <a:pt x="11839" y="3825"/>
                    <a:pt x="12594" y="1951"/>
                    <a:pt x="128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19050" tIns="19050" rIns="19050" bIns="19050" anchor="ctr"/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  <a:p>
              <a:pPr algn="ctr"/>
              <a:endParaRPr lang="de-DE" sz="1600" b="1" dirty="0">
                <a:solidFill>
                  <a:schemeClr val="bg1"/>
                </a:solidFill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         CAFM / Med. 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     Produkte. 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 Light" panose="020F0302020204030204" pitchFamily="34" charset="0"/>
                  <a:ea typeface="Helvetica Light" charset="0"/>
                  <a:cs typeface="Calibri Light" panose="020F0302020204030204" pitchFamily="34" charset="0"/>
                  <a:sym typeface="Helvetica Light" charset="0"/>
                </a:rPr>
                <a:t>  Verwaltung</a:t>
              </a:r>
              <a:endParaRPr lang="ar-IQ" sz="1600" b="1" dirty="0">
                <a:solidFill>
                  <a:schemeClr val="bg1"/>
                </a:solidFill>
                <a:latin typeface="Calibri Light" panose="020F0302020204030204" pitchFamily="34" charset="0"/>
                <a:ea typeface="Helvetica Light" charset="0"/>
                <a:cs typeface="Calibri Light" panose="020F0302020204030204" pitchFamily="34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57819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/>
          <p:cNvSpPr/>
          <p:nvPr/>
        </p:nvSpPr>
        <p:spPr>
          <a:xfrm>
            <a:off x="990603" y="3470644"/>
            <a:ext cx="159691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Stiftungsklinik </a:t>
            </a:r>
          </a:p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Weißenhorn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761566" y="3470644"/>
            <a:ext cx="138762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Lungenklinik</a:t>
            </a:r>
          </a:p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Hemer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197261" y="3470644"/>
            <a:ext cx="183768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Universitätsklinik</a:t>
            </a:r>
          </a:p>
          <a:p>
            <a:pPr algn="ctr">
              <a:lnSpc>
                <a:spcPct val="90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Referenzen – Besuch möglich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F042C0D-1F67-2948-A6F4-BCAB37AA930A}"/>
              </a:ext>
            </a:extLst>
          </p:cNvPr>
          <p:cNvSpPr>
            <a:spLocks/>
          </p:cNvSpPr>
          <p:nvPr/>
        </p:nvSpPr>
        <p:spPr bwMode="auto">
          <a:xfrm>
            <a:off x="999324" y="1523076"/>
            <a:ext cx="1710625" cy="17106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x-none" altLang="x-none" sz="1200">
              <a:solidFill>
                <a:srgbClr val="FFFFFF"/>
              </a:solidFill>
              <a:latin typeface="+mj-lt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A984CE4-0CDF-3144-B424-7DCAD5D9FFEC}"/>
              </a:ext>
            </a:extLst>
          </p:cNvPr>
          <p:cNvSpPr>
            <a:spLocks/>
          </p:cNvSpPr>
          <p:nvPr/>
        </p:nvSpPr>
        <p:spPr bwMode="auto">
          <a:xfrm>
            <a:off x="6248400" y="1523076"/>
            <a:ext cx="1710625" cy="171069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x-none" altLang="x-none" sz="1200">
              <a:solidFill>
                <a:srgbClr val="FFFFFF"/>
              </a:solidFill>
              <a:latin typeface="+mj-lt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66A80A-C986-1945-84D4-E52E523E06D6}"/>
              </a:ext>
            </a:extLst>
          </p:cNvPr>
          <p:cNvSpPr>
            <a:spLocks/>
          </p:cNvSpPr>
          <p:nvPr/>
        </p:nvSpPr>
        <p:spPr bwMode="auto">
          <a:xfrm>
            <a:off x="3585583" y="1523076"/>
            <a:ext cx="1710625" cy="171069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x-none" altLang="x-none" sz="1200">
              <a:solidFill>
                <a:srgbClr val="FFFFFF"/>
              </a:solidFill>
              <a:latin typeface="+mj-lt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48043724-8B76-2C46-87B8-56BD30EA6C12}"/>
              </a:ext>
            </a:extLst>
          </p:cNvPr>
          <p:cNvGrpSpPr>
            <a:grpSpLocks noChangeAspect="1"/>
          </p:cNvGrpSpPr>
          <p:nvPr/>
        </p:nvGrpSpPr>
        <p:grpSpPr>
          <a:xfrm>
            <a:off x="2218633" y="1344731"/>
            <a:ext cx="829367" cy="552911"/>
            <a:chOff x="6353503" y="1380694"/>
            <a:chExt cx="1071289" cy="892701"/>
          </a:xfrm>
        </p:grpSpPr>
        <p:pic>
          <p:nvPicPr>
            <p:cNvPr id="74" name="Grafik 73" descr="Ein Bild, das ClipArt enthält.&#10;&#10;&#10;&#10;Automatisch generierte Beschreibung">
              <a:extLst>
                <a:ext uri="{FF2B5EF4-FFF2-40B4-BE49-F238E27FC236}">
                  <a16:creationId xmlns:a16="http://schemas.microsoft.com/office/drawing/2014/main" id="{689022E4-7E55-9848-A251-659EC558479A}"/>
                </a:ext>
              </a:extLst>
            </p:cNvPr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503" y="1380694"/>
              <a:ext cx="1071289" cy="892701"/>
            </a:xfrm>
            <a:prstGeom prst="rect">
              <a:avLst/>
            </a:prstGeom>
          </p:spPr>
        </p:pic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45A9A24B-DEA2-3E4F-BCCB-9E6768356962}"/>
                </a:ext>
              </a:extLst>
            </p:cNvPr>
            <p:cNvSpPr/>
            <p:nvPr/>
          </p:nvSpPr>
          <p:spPr>
            <a:xfrm>
              <a:off x="6500186" y="1488642"/>
              <a:ext cx="720000" cy="360000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r>
                <a:rPr lang="de-DE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215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5019015-2163-DE40-B46A-C36909EDA519}"/>
              </a:ext>
            </a:extLst>
          </p:cNvPr>
          <p:cNvGrpSpPr/>
          <p:nvPr/>
        </p:nvGrpSpPr>
        <p:grpSpPr>
          <a:xfrm>
            <a:off x="4797184" y="1358108"/>
            <a:ext cx="829367" cy="552911"/>
            <a:chOff x="2902774" y="908293"/>
            <a:chExt cx="829367" cy="552911"/>
          </a:xfrm>
        </p:grpSpPr>
        <p:pic>
          <p:nvPicPr>
            <p:cNvPr id="92" name="Grafik 91" descr="Ein Bild, das ClipArt enthält.&#10;&#10;&#10;&#10;Automatisch generierte Beschreibung">
              <a:extLst>
                <a:ext uri="{FF2B5EF4-FFF2-40B4-BE49-F238E27FC236}">
                  <a16:creationId xmlns:a16="http://schemas.microsoft.com/office/drawing/2014/main" id="{615A5955-2BB3-3541-8DBF-8BC969C82D4E}"/>
                </a:ext>
              </a:extLst>
            </p:cNvPr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2774" y="908293"/>
              <a:ext cx="829367" cy="552911"/>
            </a:xfrm>
            <a:prstGeom prst="rect">
              <a:avLst/>
            </a:prstGeom>
          </p:spPr>
        </p:pic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77A227FC-BCD6-9445-99A5-CA20A8A252E6}"/>
                </a:ext>
              </a:extLst>
            </p:cNvPr>
            <p:cNvSpPr/>
            <p:nvPr/>
          </p:nvSpPr>
          <p:spPr>
            <a:xfrm>
              <a:off x="3029090" y="964897"/>
              <a:ext cx="567961" cy="20367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r>
                <a:rPr lang="de-DE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230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362B5A2-695D-D14A-9E08-C4C2187CEC9F}"/>
              </a:ext>
            </a:extLst>
          </p:cNvPr>
          <p:cNvGrpSpPr/>
          <p:nvPr/>
        </p:nvGrpSpPr>
        <p:grpSpPr>
          <a:xfrm>
            <a:off x="7224891" y="1341926"/>
            <a:ext cx="829367" cy="552911"/>
            <a:chOff x="7270725" y="887544"/>
            <a:chExt cx="829367" cy="552911"/>
          </a:xfrm>
        </p:grpSpPr>
        <p:pic>
          <p:nvPicPr>
            <p:cNvPr id="97" name="Grafik 96" descr="Ein Bild, das ClipArt enthält.&#10;&#10;&#10;&#10;Automatisch generierte Beschreibung">
              <a:extLst>
                <a:ext uri="{FF2B5EF4-FFF2-40B4-BE49-F238E27FC236}">
                  <a16:creationId xmlns:a16="http://schemas.microsoft.com/office/drawing/2014/main" id="{A0587708-4221-3448-8D68-AE9926F65DB3}"/>
                </a:ext>
              </a:extLst>
            </p:cNvPr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0725" y="887544"/>
              <a:ext cx="829367" cy="552911"/>
            </a:xfrm>
            <a:prstGeom prst="rect">
              <a:avLst/>
            </a:prstGeom>
          </p:spPr>
        </p:pic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EBFEDA04-7200-0046-9887-BFF47D674564}"/>
                </a:ext>
              </a:extLst>
            </p:cNvPr>
            <p:cNvSpPr/>
            <p:nvPr/>
          </p:nvSpPr>
          <p:spPr>
            <a:xfrm>
              <a:off x="7270725" y="954404"/>
              <a:ext cx="806475" cy="20367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r>
                <a:rPr lang="de-DE" sz="1400" b="1" spc="-4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1.250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414BCFB1-DC6C-6448-ADEB-64A8BFD17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728" y="2038350"/>
            <a:ext cx="753879" cy="6399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A70C87C-3C6E-1940-91C7-62526E0DA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211" y="2019483"/>
            <a:ext cx="829367" cy="55291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645FAAF-6657-0D40-A610-1F4378AA18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664" y="2043929"/>
            <a:ext cx="829367" cy="577517"/>
          </a:xfrm>
          <a:prstGeom prst="rect">
            <a:avLst/>
          </a:prstGeom>
        </p:spPr>
      </p:pic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29055B-2EAE-EB40-8C76-8A18FBB2D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93" y="4202897"/>
            <a:ext cx="1204391" cy="424670"/>
          </a:xfrm>
          <a:prstGeom prst="rect">
            <a:avLst/>
          </a:prstGeom>
        </p:spPr>
      </p:pic>
      <p:pic>
        <p:nvPicPr>
          <p:cNvPr id="24" name="Grafik 23" descr="Bluetooth">
            <a:extLst>
              <a:ext uri="{FF2B5EF4-FFF2-40B4-BE49-F238E27FC236}">
                <a16:creationId xmlns:a16="http://schemas.microsoft.com/office/drawing/2014/main" id="{0698A727-F7A6-194D-822A-FD5688E462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0603" y="4014801"/>
            <a:ext cx="720000" cy="7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AD67E4-A6F6-BC4D-837D-FC8425828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00" y="4218726"/>
            <a:ext cx="659694" cy="381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5FD5887-E8A0-8147-9ACC-DEB7D3F0D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98" y="4224732"/>
            <a:ext cx="659694" cy="381000"/>
          </a:xfrm>
          <a:prstGeom prst="rect">
            <a:avLst/>
          </a:prstGeom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2EDD614-7276-354A-8320-0DE5D37C3B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6" y="4188592"/>
            <a:ext cx="1498939" cy="43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497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45A4A0B-DBA4-4844-A94F-4491A473508D}"/>
              </a:ext>
            </a:extLst>
          </p:cNvPr>
          <p:cNvGrpSpPr/>
          <p:nvPr/>
        </p:nvGrpSpPr>
        <p:grpSpPr>
          <a:xfrm>
            <a:off x="5023213" y="861750"/>
            <a:ext cx="3282588" cy="4300800"/>
            <a:chOff x="6364034" y="1882908"/>
            <a:chExt cx="3472525" cy="4985978"/>
          </a:xfrm>
        </p:grpSpPr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FEEC1A38-1CC1-CA41-ABBF-DB4643042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4034" y="1882908"/>
              <a:ext cx="3472525" cy="4985978"/>
            </a:xfrm>
            <a:prstGeom prst="rect">
              <a:avLst/>
            </a:prstGeom>
          </p:spPr>
        </p:pic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id="{2AEF7EF9-510D-6E41-94CC-D8BD06E58E1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80000">
              <a:off x="7631090" y="2512957"/>
              <a:ext cx="1275750" cy="2268000"/>
            </a:xfrm>
            <a:prstGeom prst="rect">
              <a:avLst/>
            </a:prstGeom>
            <a:ln>
              <a:solidFill>
                <a:srgbClr val="4B4B4B"/>
              </a:solidFill>
            </a:ln>
            <a:effectLst>
              <a:innerShdw blurRad="63500" dist="38100" dir="13500000">
                <a:prstClr val="black">
                  <a:alpha val="35000"/>
                </a:prstClr>
              </a:innerShdw>
            </a:effectLst>
            <a:scene3d>
              <a:camera prst="isometricOffAxis1Right">
                <a:rot lat="1274263" lon="39615" rev="330000"/>
              </a:camera>
              <a:lightRig rig="threePt" dir="t"/>
            </a:scene3d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82AF813-671A-1F44-AC7F-BBE9FE4FF034}"/>
              </a:ext>
            </a:extLst>
          </p:cNvPr>
          <p:cNvSpPr txBox="1"/>
          <p:nvPr/>
        </p:nvSpPr>
        <p:spPr>
          <a:xfrm>
            <a:off x="491508" y="1414313"/>
            <a:ext cx="4004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HPM® haben verschiedene Nutzergruppen in Echtzeit Zugang zu kritischen Prozessdaten, die sie ohne HPM® gar nicht oder zumindest nicht in Echtzeit bekommen würden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420427E-3378-CB44-BEF5-B3D509C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HPM</a:t>
            </a:r>
            <a:r>
              <a:rPr lang="de-DE" dirty="0">
                <a:solidFill>
                  <a:schemeClr val="bg1"/>
                </a:solidFill>
              </a:rPr>
              <a:t>® = ECHTZEIT</a:t>
            </a:r>
          </a:p>
        </p:txBody>
      </p:sp>
    </p:spTree>
    <p:extLst>
      <p:ext uri="{BB962C8B-B14F-4D97-AF65-F5344CB8AC3E}">
        <p14:creationId xmlns:p14="http://schemas.microsoft.com/office/powerpoint/2010/main" val="1759169718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5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heme/theme1.xml><?xml version="1.0" encoding="utf-8"?>
<a:theme xmlns:a="http://schemas.openxmlformats.org/drawingml/2006/main" name="Default Theme">
  <a:themeElements>
    <a:clrScheme name="Theme 9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FCCD3"/>
      </a:accent1>
      <a:accent2>
        <a:srgbClr val="48B8CC"/>
      </a:accent2>
      <a:accent3>
        <a:srgbClr val="22ADC4"/>
      </a:accent3>
      <a:accent4>
        <a:srgbClr val="01A0BE"/>
      </a:accent4>
      <a:accent5>
        <a:srgbClr val="0090B3"/>
      </a:accent5>
      <a:accent6>
        <a:srgbClr val="0080A7"/>
      </a:accent6>
      <a:hlink>
        <a:srgbClr val="FFDE66"/>
      </a:hlink>
      <a:folHlink>
        <a:srgbClr val="D490C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3409</Words>
  <Application>Microsoft Macintosh PowerPoint</Application>
  <PresentationFormat>Bildschirmpräsentation (16:9)</PresentationFormat>
  <Paragraphs>1065</Paragraphs>
  <Slides>55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Lato</vt:lpstr>
      <vt:lpstr>Muli</vt:lpstr>
      <vt:lpstr>Muli Light</vt:lpstr>
      <vt:lpstr>Muli SemiBold</vt:lpstr>
      <vt:lpstr>Wingdings</vt:lpstr>
      <vt:lpstr>Default Theme</vt:lpstr>
      <vt:lpstr>PowerPoint-Präsentation</vt:lpstr>
      <vt:lpstr>Agenda </vt:lpstr>
      <vt:lpstr>Firmenportrait</vt:lpstr>
      <vt:lpstr>HPM® by CLINARIS</vt:lpstr>
      <vt:lpstr>HPM® by CLINARIS</vt:lpstr>
      <vt:lpstr>Anforderungen an den Betrieb von Medizinprodukten</vt:lpstr>
      <vt:lpstr>Wie funktioniert HPM®?</vt:lpstr>
      <vt:lpstr>Referenzen – Besuch möglich</vt:lpstr>
      <vt:lpstr>HPM® = ECHTZEIT</vt:lpstr>
      <vt:lpstr>Agenda </vt:lpstr>
      <vt:lpstr>HPM® User-Nutzen</vt:lpstr>
      <vt:lpstr>HPM® User-Nutzen</vt:lpstr>
      <vt:lpstr>HPM® User-Nutzen: Pflege </vt:lpstr>
      <vt:lpstr>HPM® User-Nutzen: Technik</vt:lpstr>
      <vt:lpstr>HPM® User-Nutzen: Einsparpotenziale</vt:lpstr>
      <vt:lpstr>Agenda </vt:lpstr>
      <vt:lpstr>PowerPoint-Präsentation</vt:lpstr>
      <vt:lpstr>HPM® Offene Plattform – starke Partner </vt:lpstr>
      <vt:lpstr>HPM® Werkzeuge</vt:lpstr>
      <vt:lpstr>HPM® ist kompatibel mit</vt:lpstr>
      <vt:lpstr>HPM® Prozessoptimierung Bettenaufbereitung</vt:lpstr>
      <vt:lpstr>HPM® „Sonder-Funktionen“</vt:lpstr>
      <vt:lpstr>Umdenken in der Aufbereitung und bei der Dokumentation</vt:lpstr>
      <vt:lpstr>HPM® Produktfinder eliminiert unnötige Suchzeiten</vt:lpstr>
      <vt:lpstr>HPM® Automatisches Tracking mit Bluetooth Technologie (BLE)</vt:lpstr>
      <vt:lpstr>HPM® Automatisches Tracking mit Bluetooth Technologie (BLE)</vt:lpstr>
      <vt:lpstr>HPM® „Automatische Prozesse“ mit Bluetooth  (BLE) Technologie</vt:lpstr>
      <vt:lpstr>HPM® Digitaler „Hygiene-Footprint“</vt:lpstr>
      <vt:lpstr>HPM® Einzelnachweis der Aufbereitung</vt:lpstr>
      <vt:lpstr>HPM®  Kontinuierliche Schulung durch Anleitung</vt:lpstr>
      <vt:lpstr>HPM®  Kontinuierliche Schulung durch Anleitung</vt:lpstr>
      <vt:lpstr>HPM®  Nutzungszyklus</vt:lpstr>
      <vt:lpstr>HPM® Einzelaufbereitungsnachweis: Prozessdaten Protokoll</vt:lpstr>
      <vt:lpstr>HPM® Einfaches und schnelles Melden von Defekten</vt:lpstr>
      <vt:lpstr>HPM® Echtzeit-Status und Benachrichtigungen bei Defekten</vt:lpstr>
      <vt:lpstr>HPM® Einfaches mobiles Melden von Raumdefekten</vt:lpstr>
      <vt:lpstr>HPM® Sichere Kennzeichnung des Kontaminationsstatus </vt:lpstr>
      <vt:lpstr>HPM® Sichere Kennzeichnung des Kontaminationsstatus</vt:lpstr>
      <vt:lpstr>HPM® Sichere Kennzeichnung des Kontaminationsstatus</vt:lpstr>
      <vt:lpstr>HPM® Einfache mobile technische Kontrollen</vt:lpstr>
      <vt:lpstr>HPM® Optimierung der Raumreinigung</vt:lpstr>
      <vt:lpstr>HPM® Echtzeit-Status der Raumreinigung</vt:lpstr>
      <vt:lpstr>Agenda </vt:lpstr>
      <vt:lpstr>Über HPM® erfasste und protokollierte Prozesse</vt:lpstr>
      <vt:lpstr>Anzahl Aufbereitungen nach Art pro Woche</vt:lpstr>
      <vt:lpstr>Dauer der Aufbereitung nach Zeitintervallen</vt:lpstr>
      <vt:lpstr>PowerPoint-Präsentation</vt:lpstr>
      <vt:lpstr>PowerPoint-Präsentation</vt:lpstr>
      <vt:lpstr>PowerPoint-Präsentation</vt:lpstr>
      <vt:lpstr>Auswertungen zu Defektmeldungen</vt:lpstr>
      <vt:lpstr>Anteil Medizinprodukte mit überfälligem Prüfdatum</vt:lpstr>
      <vt:lpstr>Anzahl und Art von Keimen</vt:lpstr>
      <vt:lpstr>Typischer Projektablauf</vt:lpstr>
      <vt:lpstr>CLINARIS HPM® ist förderfähig unter dem KHZG</vt:lpstr>
      <vt:lpstr>PowerPoint-Präsentation</vt:lpstr>
    </vt:vector>
  </TitlesOfParts>
  <Manager>TAM</Manager>
  <Company>CLINARIS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1.1</dc:title>
  <dc:subject>Präsentation</dc:subject>
  <dc:creator>HTF</dc:creator>
  <cp:keywords>Präsentation Lang</cp:keywords>
  <dc:description/>
  <cp:lastModifiedBy>Stefan Herzog</cp:lastModifiedBy>
  <cp:revision>1660</cp:revision>
  <cp:lastPrinted>2019-09-19T18:43:38Z</cp:lastPrinted>
  <dcterms:created xsi:type="dcterms:W3CDTF">2015-09-08T18:46:55Z</dcterms:created>
  <dcterms:modified xsi:type="dcterms:W3CDTF">2021-02-11T10:55:43Z</dcterms:modified>
  <cp:category>CI</cp:category>
</cp:coreProperties>
</file>